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Masters/slideMaster2.xml" ContentType="application/vnd.openxmlformats-officedocument.presentationml.slideMaster+xml"/>
  <Override PartName="/ppt/slideLayouts/slideLayout50.xml" ContentType="application/vnd.openxmlformats-officedocument.presentationml.slideLayout+xml"/>
  <Default Extension="xml" ContentType="application/xml"/>
  <Override PartName="/ppt/tableStyles.xml" ContentType="application/vnd.openxmlformats-officedocument.presentationml.tableStyles+xml"/>
  <Override PartName="/ppt/slideLayouts/slideLayout33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7.xml" ContentType="application/vnd.openxmlformats-officedocument.theme+xml"/>
  <Override PartName="/ppt/slideLayouts/slideLayout1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2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9.xml" ContentType="application/vnd.openxmlformats-officedocument.presentationml.slideLayout+xml"/>
  <Override PartName="/docProps/core.xml" ContentType="application/vnd.openxmlformats-package.core-properties+xml"/>
  <Override PartName="/ppt/slideLayouts/slideLayout32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slides/slide12.xml" ContentType="application/vnd.openxmlformats-officedocument.presentationml.slide+xml"/>
  <Override PartName="/ppt/slideLayouts/slideLayout55.xml" ContentType="application/vnd.openxmlformats-officedocument.presentationml.slideLayout+xml"/>
  <Override PartName="/ppt/slideLayouts/slideLayout38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Masters/slideMaster6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slideLayouts/slideLayout5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53.xml" ContentType="application/vnd.openxmlformats-officedocument.presentationml.slideLayout+xml"/>
  <Override PartName="/docProps/app.xml" ContentType="application/vnd.openxmlformats-officedocument.extended-properties+xml"/>
  <Override PartName="/ppt/slideLayouts/slideLayout36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slideMasters/slideMaster4.xml" ContentType="application/vnd.openxmlformats-officedocument.presentationml.slideMaster+xml"/>
  <Default Extension="jpeg" ContentType="image/jpeg"/>
  <Override PartName="/ppt/viewProps.xml" ContentType="application/vnd.openxmlformats-officedocument.presentationml.viewProps+xml"/>
  <Override PartName="/ppt/slideLayouts/slideLayout5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Masters/slideMaster3.xml" ContentType="application/vnd.openxmlformats-officedocument.presentationml.slideMaster+xml"/>
  <Override PartName="/ppt/slideLayouts/slideLayout51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1.xml" ContentType="application/vnd.openxmlformats-officedocument.theme+xml"/>
  <Override PartName="/ppt/slideLayouts/slideLayout10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26.xml" ContentType="application/vnd.openxmlformats-officedocument.presentationml.slideLayout+xml"/>
  <Override PartName="/ppt/slides/slide6.xml" ContentType="application/vnd.openxmlformats-officedocument.presentationml.slide+xml"/>
  <Default Extension="bin" ContentType="application/vnd.openxmlformats-officedocument.presentationml.printerSettings"/>
  <Override PartName="/ppt/slideLayouts/slideLayout6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  <p:sldMasterId id="2147483656" r:id="rId2"/>
    <p:sldMasterId id="2147483668" r:id="rId3"/>
    <p:sldMasterId id="2147483702" r:id="rId4"/>
    <p:sldMasterId id="2147483681" r:id="rId5"/>
    <p:sldMasterId id="2147483690" r:id="rId6"/>
  </p:sldMasterIdLst>
  <p:notesMasterIdLst>
    <p:notesMasterId r:id="rId26"/>
  </p:notesMasterIdLst>
  <p:sldIdLst>
    <p:sldId id="257" r:id="rId7"/>
    <p:sldId id="318" r:id="rId8"/>
    <p:sldId id="326" r:id="rId9"/>
    <p:sldId id="327" r:id="rId10"/>
    <p:sldId id="348" r:id="rId11"/>
    <p:sldId id="349" r:id="rId12"/>
    <p:sldId id="337" r:id="rId13"/>
    <p:sldId id="350" r:id="rId14"/>
    <p:sldId id="335" r:id="rId15"/>
    <p:sldId id="343" r:id="rId16"/>
    <p:sldId id="279" r:id="rId17"/>
    <p:sldId id="338" r:id="rId18"/>
    <p:sldId id="341" r:id="rId19"/>
    <p:sldId id="324" r:id="rId20"/>
    <p:sldId id="325" r:id="rId21"/>
    <p:sldId id="346" r:id="rId22"/>
    <p:sldId id="347" r:id="rId23"/>
    <p:sldId id="344" r:id="rId24"/>
    <p:sldId id="345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800" y="-19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B2C6D8C-FB33-4510-9B0E-C79AD76479D2}" type="datetimeFigureOut">
              <a:rPr lang="en-US"/>
              <a:pPr>
                <a:defRPr/>
              </a:pPr>
              <a:t>3/18/12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0E77613-5B11-4636-A507-2867D79EDE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741684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ECB4044-7416-429C-A01F-C5E1B0787640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3/18/12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826D72-4BC8-437C-98DB-BE6E588D097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29594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9.jpe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2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3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4.jpe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0286F-A50F-4B04-BDD8-4E1474A83E34}" type="datetimeFigureOut">
              <a:rPr lang="en-US"/>
              <a:pPr>
                <a:defRPr/>
              </a:pPr>
              <a:t>3/18/12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44209-C0DB-4F11-8F30-0CA2696D1F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1BA1E-AEBD-B84F-86A3-52CBB80DFF57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3/18/12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E330-0A8D-B745-BE7B-5F2A6DAE4FE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53747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1BA1E-AEBD-B84F-86A3-52CBB80DFF57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3/18/12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E330-0A8D-B745-BE7B-5F2A6DAE4FE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57338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1BA1E-AEBD-B84F-86A3-52CBB80DFF57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3/18/12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E330-0A8D-B745-BE7B-5F2A6DAE4FE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19296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1BA1E-AEBD-B84F-86A3-52CBB80DFF57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3/18/12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E330-0A8D-B745-BE7B-5F2A6DAE4FE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53977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1BA1E-AEBD-B84F-86A3-52CBB80DFF57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3/18/12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E330-0A8D-B745-BE7B-5F2A6DAE4FE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98870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79691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5181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08482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491654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66800"/>
            <a:ext cx="381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381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973418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1966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187A2-F25C-476B-8147-34E00A26E9BD}" type="datetimeFigureOut">
              <a:rPr lang="en-US"/>
              <a:pPr>
                <a:defRPr/>
              </a:pPr>
              <a:t>3/18/12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8320D-A9CE-4C79-9EC4-5EECA79397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041277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877154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903239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907798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515325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731028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673CF-A5F3-4004-AA5A-939C28801258}" type="datetimeFigureOut">
              <a:rPr lang="en-US" smtClean="0"/>
              <a:pPr/>
              <a:t>3/18/12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0F3F-C9CA-4105-8039-26C7A53F6F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180533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673CF-A5F3-4004-AA5A-939C28801258}" type="datetimeFigureOut">
              <a:rPr lang="en-US" smtClean="0"/>
              <a:pPr/>
              <a:t>3/18/12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0F3F-C9CA-4105-8039-26C7A53F6F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163180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673CF-A5F3-4004-AA5A-939C28801258}" type="datetimeFigureOut">
              <a:rPr lang="en-US" smtClean="0"/>
              <a:pPr/>
              <a:t>3/18/12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0F3F-C9CA-4105-8039-26C7A53F6F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752097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673CF-A5F3-4004-AA5A-939C28801258}" type="datetimeFigureOut">
              <a:rPr lang="en-US" smtClean="0"/>
              <a:pPr/>
              <a:t>3/18/12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0F3F-C9CA-4105-8039-26C7A53F6F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54179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054060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673CF-A5F3-4004-AA5A-939C28801258}" type="datetimeFigureOut">
              <a:rPr lang="en-US" smtClean="0"/>
              <a:pPr/>
              <a:t>3/18/12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0F3F-C9CA-4105-8039-26C7A53F6F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312798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673CF-A5F3-4004-AA5A-939C28801258}" type="datetimeFigureOut">
              <a:rPr lang="en-US" smtClean="0"/>
              <a:pPr/>
              <a:t>3/18/12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0F3F-C9CA-4105-8039-26C7A53F6F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3586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673CF-A5F3-4004-AA5A-939C28801258}" type="datetimeFigureOut">
              <a:rPr lang="en-US" smtClean="0"/>
              <a:pPr/>
              <a:t>3/18/12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0F3F-C9CA-4105-8039-26C7A53F6F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925075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673CF-A5F3-4004-AA5A-939C28801258}" type="datetimeFigureOut">
              <a:rPr lang="en-US" smtClean="0"/>
              <a:pPr/>
              <a:t>3/18/12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0F3F-C9CA-4105-8039-26C7A53F6F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672296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673CF-A5F3-4004-AA5A-939C28801258}" type="datetimeFigureOut">
              <a:rPr lang="en-US" smtClean="0"/>
              <a:pPr/>
              <a:t>3/18/12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0F3F-C9CA-4105-8039-26C7A53F6F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839470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673CF-A5F3-4004-AA5A-939C28801258}" type="datetimeFigureOut">
              <a:rPr lang="en-US" smtClean="0"/>
              <a:pPr/>
              <a:t>3/18/12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0F3F-C9CA-4105-8039-26C7A53F6F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509347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673CF-A5F3-4004-AA5A-939C28801258}" type="datetimeFigureOut">
              <a:rPr lang="en-US" smtClean="0"/>
              <a:pPr/>
              <a:t>3/18/12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0F3F-C9CA-4105-8039-26C7A53F6F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528711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emsl_titledesign_200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00989" y="2371620"/>
            <a:ext cx="6400801" cy="906463"/>
          </a:xfrm>
        </p:spPr>
        <p:txBody>
          <a:bodyPr lIns="91440" tIns="45720" rIns="91440" bIns="45720"/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00990" y="3889948"/>
            <a:ext cx="6379460" cy="1363089"/>
          </a:xfrm>
        </p:spPr>
        <p:txBody>
          <a:bodyPr lIns="91440" tIns="45720" rIns="91440" bIns="45720"/>
          <a:lstStyle>
            <a:lvl1pPr marL="0" indent="0" algn="l">
              <a:buFont typeface="Arial" pitchFamily="34" charset="0"/>
              <a:buNone/>
              <a:defRPr sz="320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736833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whiteBannerSma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6629400" cy="550889"/>
          </a:xfrm>
        </p:spPr>
        <p:txBody>
          <a:bodyPr/>
          <a:lstStyle>
            <a:lvl1pPr>
              <a:defRPr sz="2800">
                <a:solidFill>
                  <a:srgbClr val="78A22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125" y="1106773"/>
            <a:ext cx="8186738" cy="473189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latin typeface="Times New Roman" pitchFamily="-8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133325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whiteBannerTa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7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6719341" cy="1240436"/>
          </a:xfrm>
        </p:spPr>
        <p:txBody>
          <a:bodyPr/>
          <a:lstStyle>
            <a:lvl1pPr>
              <a:lnSpc>
                <a:spcPct val="100000"/>
              </a:lnSpc>
              <a:defRPr sz="2800">
                <a:solidFill>
                  <a:srgbClr val="78A22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92125" y="1901252"/>
            <a:ext cx="8186738" cy="3989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latin typeface="Times New Roman" pitchFamily="-8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41568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1BA1E-AEBD-B84F-86A3-52CBB80DFF57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3/18/12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E330-0A8D-B745-BE7B-5F2A6DAE4FE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148875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eenBannerSma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6621905" cy="550889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125" y="1106773"/>
            <a:ext cx="8186738" cy="474688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latin typeface="Times New Roman" pitchFamily="-8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81735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eenBannerTa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7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6764311" cy="1240436"/>
          </a:xfrm>
        </p:spPr>
        <p:txBody>
          <a:bodyPr/>
          <a:lstStyle>
            <a:lvl1pPr>
              <a:lnSpc>
                <a:spcPct val="100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92125" y="1901252"/>
            <a:ext cx="8186738" cy="3989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latin typeface="Times New Roman" pitchFamily="-8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793602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emsl_endSlide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6413" y="429172"/>
            <a:ext cx="5953399" cy="726966"/>
          </a:xfrm>
        </p:spPr>
        <p:txBody>
          <a:bodyPr anchor="ctr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3550" y="1593850"/>
            <a:ext cx="8234363" cy="2514600"/>
          </a:xfrm>
        </p:spPr>
        <p:txBody>
          <a:bodyPr/>
          <a:lstStyle>
            <a:lvl1pPr>
              <a:buFontTx/>
              <a:buNone/>
              <a:defRPr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latin typeface="Times New Roman" pitchFamily="-8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742698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F1BA1E-AEBD-B84F-86A3-52CBB80DFF57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3/18/12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49E330-0A8D-B745-BE7B-5F2A6DAE4FE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759656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187A2-F25C-476B-8147-34E00A26E9BD}" type="datetimeFigureOut">
              <a:rPr lang="en-US"/>
              <a:pPr>
                <a:defRPr/>
              </a:pPr>
              <a:t>3/18/12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8320D-A9CE-4C79-9EC4-5EECA79397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183929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FFDA4-68EB-4F27-BFD2-E751B2E41E5B}" type="datetimeFigureOut">
              <a:rPr lang="en-US" smtClean="0"/>
              <a:pPr/>
              <a:t>3/18/12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90BD-A257-4E1C-8F1D-A11A72AE88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620403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FFDA4-68EB-4F27-BFD2-E751B2E41E5B}" type="datetimeFigureOut">
              <a:rPr lang="en-US" smtClean="0"/>
              <a:pPr/>
              <a:t>3/18/12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90BD-A257-4E1C-8F1D-A11A72AE88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144586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FFDA4-68EB-4F27-BFD2-E751B2E41E5B}" type="datetimeFigureOut">
              <a:rPr lang="en-US" smtClean="0"/>
              <a:pPr/>
              <a:t>3/18/12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90BD-A257-4E1C-8F1D-A11A72AE88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268453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FFDA4-68EB-4F27-BFD2-E751B2E41E5B}" type="datetimeFigureOut">
              <a:rPr lang="en-US" smtClean="0"/>
              <a:pPr/>
              <a:t>3/18/12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90BD-A257-4E1C-8F1D-A11A72AE88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375533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FFDA4-68EB-4F27-BFD2-E751B2E41E5B}" type="datetimeFigureOut">
              <a:rPr lang="en-US" smtClean="0"/>
              <a:pPr/>
              <a:t>3/18/12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90BD-A257-4E1C-8F1D-A11A72AE88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14244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1BA1E-AEBD-B84F-86A3-52CBB80DFF57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3/18/12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E330-0A8D-B745-BE7B-5F2A6DAE4FE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728118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FFDA4-68EB-4F27-BFD2-E751B2E41E5B}" type="datetimeFigureOut">
              <a:rPr lang="en-US" smtClean="0"/>
              <a:pPr/>
              <a:t>3/18/12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90BD-A257-4E1C-8F1D-A11A72AE88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545222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FFDA4-68EB-4F27-BFD2-E751B2E41E5B}" type="datetimeFigureOut">
              <a:rPr lang="en-US" smtClean="0"/>
              <a:pPr/>
              <a:t>3/18/12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90BD-A257-4E1C-8F1D-A11A72AE88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522336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FFDA4-68EB-4F27-BFD2-E751B2E41E5B}" type="datetimeFigureOut">
              <a:rPr lang="en-US" smtClean="0"/>
              <a:pPr/>
              <a:t>3/18/12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90BD-A257-4E1C-8F1D-A11A72AE88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819277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FFDA4-68EB-4F27-BFD2-E751B2E41E5B}" type="datetimeFigureOut">
              <a:rPr lang="en-US" smtClean="0"/>
              <a:pPr/>
              <a:t>3/18/12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90BD-A257-4E1C-8F1D-A11A72AE88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737569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FFDA4-68EB-4F27-BFD2-E751B2E41E5B}" type="datetimeFigureOut">
              <a:rPr lang="en-US" smtClean="0"/>
              <a:pPr/>
              <a:t>3/18/12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90BD-A257-4E1C-8F1D-A11A72AE88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718594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FFDA4-68EB-4F27-BFD2-E751B2E41E5B}" type="datetimeFigureOut">
              <a:rPr lang="en-US" smtClean="0"/>
              <a:pPr/>
              <a:t>3/18/12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90BD-A257-4E1C-8F1D-A11A72AE88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44120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1BA1E-AEBD-B84F-86A3-52CBB80DFF57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3/18/12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E330-0A8D-B745-BE7B-5F2A6DAE4FE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09540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1BA1E-AEBD-B84F-86A3-52CBB80DFF57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3/18/12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E330-0A8D-B745-BE7B-5F2A6DAE4FE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09154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1BA1E-AEBD-B84F-86A3-52CBB80DFF57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3/18/12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E330-0A8D-B745-BE7B-5F2A6DAE4FE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29491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1BA1E-AEBD-B84F-86A3-52CBB80DFF57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3/18/12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E330-0A8D-B745-BE7B-5F2A6DAE4FE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21888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5" Type="http://schemas.openxmlformats.org/officeDocument/2006/relationships/slideLayout" Target="../slideLayouts/slideLayout8.xml"/><Relationship Id="rId6" Type="http://schemas.openxmlformats.org/officeDocument/2006/relationships/slideLayout" Target="../slideLayouts/slideLayout9.xml"/><Relationship Id="rId7" Type="http://schemas.openxmlformats.org/officeDocument/2006/relationships/slideLayout" Target="../slideLayouts/slideLayout10.xml"/><Relationship Id="rId8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theme" Target="../theme/theme3.xml"/><Relationship Id="rId8" Type="http://schemas.openxmlformats.org/officeDocument/2006/relationships/image" Target="../media/image1.jpeg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36.xml"/><Relationship Id="rId17" Type="http://schemas.openxmlformats.org/officeDocument/2006/relationships/theme" Target="../theme/theme4.xml"/><Relationship Id="rId1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Relationship Id="rId9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.png"/><Relationship Id="rId12" Type="http://schemas.openxmlformats.org/officeDocument/2006/relationships/image" Target="../media/image6.png"/><Relationship Id="rId13" Type="http://schemas.openxmlformats.org/officeDocument/2006/relationships/image" Target="../media/image7.png"/><Relationship Id="rId14" Type="http://schemas.openxmlformats.org/officeDocument/2006/relationships/image" Target="../media/image8.png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theme" Target="../theme/theme5.xml"/><Relationship Id="rId9" Type="http://schemas.openxmlformats.org/officeDocument/2006/relationships/image" Target="../media/image3.png"/><Relationship Id="rId10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5.xml"/><Relationship Id="rId13" Type="http://schemas.openxmlformats.org/officeDocument/2006/relationships/theme" Target="../theme/theme6.xml"/><Relationship Id="rId1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8.xml"/><Relationship Id="rId6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0.xml"/><Relationship Id="rId8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D56247-900D-4D66-864C-6C4E71C4FB2B}" type="datetimeFigureOut">
              <a:rPr lang="en-US"/>
              <a:pPr>
                <a:defRPr/>
              </a:pPr>
              <a:t>3/18/12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DAEFBD-C220-4216-8979-780CF6C99F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TextBox 7"/>
          <p:cNvSpPr txBox="1">
            <a:spLocks noChangeArrowheads="1"/>
          </p:cNvSpPr>
          <p:nvPr userDrawn="1"/>
        </p:nvSpPr>
        <p:spPr bwMode="auto">
          <a:xfrm>
            <a:off x="228600" y="6553200"/>
            <a:ext cx="5715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400" dirty="0" smtClean="0"/>
              <a:t>Compact</a:t>
            </a:r>
            <a:r>
              <a:rPr lang="en-US" sz="1400" baseline="0" dirty="0" smtClean="0"/>
              <a:t> Sources Working Group Summary, </a:t>
            </a:r>
            <a:r>
              <a:rPr lang="en-US" sz="1400" dirty="0" smtClean="0"/>
              <a:t>FLS Workshop 3/2012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81000" y="685800"/>
            <a:ext cx="8305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80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3BF1BA1E-AEBD-B84F-86A3-52CBB80DFF57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3/18/12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F649E330-0A8D-B745-BE7B-5F2A6DAE4FE4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2337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66800"/>
            <a:ext cx="77724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2" name="Picture 14" descr="SC-logo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18605"/>
          <a:stretch>
            <a:fillRect/>
          </a:stretch>
        </p:blipFill>
        <p:spPr bwMode="auto">
          <a:xfrm>
            <a:off x="6400800" y="6466524"/>
            <a:ext cx="1664025" cy="39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7026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673CF-A5F3-4004-AA5A-939C28801258}" type="datetimeFigureOut">
              <a:rPr lang="en-US" smtClean="0"/>
              <a:pPr/>
              <a:t>3/18/12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90F3F-C9CA-4105-8039-26C7A53F6F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3465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slideMaster_PNNL_DOE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1825" y="5711825"/>
            <a:ext cx="3432175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27013"/>
            <a:ext cx="82042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2125" y="1362075"/>
            <a:ext cx="8186738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34150"/>
            <a:ext cx="609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91440" rIns="0" bIns="9144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900">
                <a:solidFill>
                  <a:srgbClr val="777777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>
              <a:latin typeface="Times New Roman" pitchFamily="-8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84210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9" r:id="rId7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78A22F"/>
          </a:solidFill>
          <a:latin typeface="Century Gothic" pitchFamily="34" charset="0"/>
          <a:ea typeface="ＭＳ Ｐゴシック" pitchFamily="60" charset="-128"/>
          <a:cs typeface="ＭＳ Ｐゴシック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78A22F"/>
          </a:solidFill>
          <a:latin typeface="Century Gothic" pitchFamily="34" charset="0"/>
          <a:ea typeface="ＭＳ Ｐゴシック" pitchFamily="60" charset="-128"/>
          <a:cs typeface="ＭＳ Ｐゴシック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78A22F"/>
          </a:solidFill>
          <a:latin typeface="Century Gothic" pitchFamily="34" charset="0"/>
          <a:ea typeface="ＭＳ Ｐゴシック" pitchFamily="60" charset="-128"/>
          <a:cs typeface="ＭＳ Ｐゴシック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78A22F"/>
          </a:solidFill>
          <a:latin typeface="Century Gothic" pitchFamily="34" charset="0"/>
          <a:ea typeface="ＭＳ Ｐゴシック" pitchFamily="60" charset="-128"/>
          <a:cs typeface="ＭＳ Ｐゴシック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78A22F"/>
          </a:solidFill>
          <a:latin typeface="Century Gothic" pitchFamily="34" charset="0"/>
          <a:ea typeface="ＭＳ Ｐゴシック" pitchFamily="60" charset="-128"/>
          <a:cs typeface="ＭＳ Ｐゴシック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CB7023"/>
          </a:solidFill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CB7023"/>
          </a:solidFill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CB7023"/>
          </a:solidFill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CB7023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Clr>
          <a:schemeClr val="folHlink"/>
        </a:buClr>
        <a:buSzPct val="80000"/>
        <a:buBlip>
          <a:blip r:embed="rId10"/>
        </a:buBlip>
        <a:defRPr sz="2400">
          <a:solidFill>
            <a:schemeClr val="tx1"/>
          </a:solidFill>
          <a:latin typeface="Century Gothic" pitchFamily="34" charset="0"/>
          <a:ea typeface="ＭＳ Ｐゴシック" pitchFamily="60" charset="-128"/>
          <a:cs typeface="ＭＳ Ｐゴシック"/>
        </a:defRPr>
      </a:lvl1pPr>
      <a:lvl2pPr marL="742950" indent="-285750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Clr>
          <a:schemeClr val="tx2"/>
        </a:buClr>
        <a:buSzPct val="80000"/>
        <a:buBlip>
          <a:blip r:embed="rId11"/>
        </a:buBlip>
        <a:defRPr sz="2000">
          <a:solidFill>
            <a:schemeClr val="tx1"/>
          </a:solidFill>
          <a:latin typeface="Century Gothic" pitchFamily="34" charset="0"/>
          <a:ea typeface="ＭＳ Ｐゴシック" pitchFamily="83" charset="-128"/>
          <a:cs typeface="ＭＳ Ｐゴシック"/>
        </a:defRPr>
      </a:lvl2pPr>
      <a:lvl3pPr marL="1143000" indent="-228600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Clr>
          <a:srgbClr val="737373"/>
        </a:buClr>
        <a:buSzPct val="80000"/>
        <a:buBlip>
          <a:blip r:embed="rId12"/>
        </a:buBlip>
        <a:defRPr sz="2000">
          <a:solidFill>
            <a:schemeClr val="tx1"/>
          </a:solidFill>
          <a:latin typeface="Century Gothic" pitchFamily="34" charset="0"/>
          <a:ea typeface="ＭＳ Ｐゴシック" pitchFamily="83" charset="-128"/>
          <a:cs typeface="ＭＳ Ｐゴシック"/>
        </a:defRPr>
      </a:lvl3pPr>
      <a:lvl4pPr marL="1600200" indent="-228600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SzPct val="80000"/>
        <a:buBlip>
          <a:blip r:embed="rId13"/>
        </a:buBlip>
        <a:defRPr sz="1600">
          <a:solidFill>
            <a:schemeClr val="tx1"/>
          </a:solidFill>
          <a:latin typeface="Century Gothic" pitchFamily="34" charset="0"/>
          <a:ea typeface="ＭＳ Ｐゴシック" pitchFamily="83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0"/>
        </a:buBlip>
        <a:defRPr sz="1400">
          <a:solidFill>
            <a:schemeClr val="tx1"/>
          </a:solidFill>
          <a:latin typeface="Century Gothic" pitchFamily="34" charset="0"/>
          <a:ea typeface="ＭＳ Ｐゴシック" pitchFamily="83" charset="-128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FFDA4-68EB-4F27-BFD2-E751B2E41E5B}" type="datetimeFigureOut">
              <a:rPr lang="en-US" smtClean="0"/>
              <a:pPr/>
              <a:t>3/18/12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390BD-A257-4E1C-8F1D-A11A72AE88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03121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930275" y="3398838"/>
            <a:ext cx="7319963" cy="1308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882" tIns="50941" rIns="101882" bIns="5094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700" b="1" dirty="0">
                <a:latin typeface="Arial" charset="0"/>
              </a:rPr>
              <a:t>A. Maier </a:t>
            </a:r>
            <a:r>
              <a:rPr lang="en-US" sz="2700" b="1" dirty="0" smtClean="0">
                <a:latin typeface="Arial" charset="0"/>
              </a:rPr>
              <a:t>&amp; W. Graves</a:t>
            </a:r>
            <a:endParaRPr lang="en-US" sz="2700" b="1" dirty="0">
              <a:latin typeface="Arial" charset="0"/>
            </a:endParaRPr>
          </a:p>
          <a:p>
            <a:pPr algn="ctr">
              <a:spcBef>
                <a:spcPts val="800"/>
              </a:spcBef>
            </a:pPr>
            <a:r>
              <a:rPr lang="en-US" sz="2000" b="1" dirty="0" smtClean="0">
                <a:latin typeface="Arial" charset="0"/>
              </a:rPr>
              <a:t>Co-conveners </a:t>
            </a:r>
          </a:p>
          <a:p>
            <a:pPr algn="ctr">
              <a:spcBef>
                <a:spcPts val="800"/>
              </a:spcBef>
            </a:pPr>
            <a:r>
              <a:rPr lang="en-US" dirty="0" smtClean="0">
                <a:latin typeface="Arial" charset="0"/>
              </a:rPr>
              <a:t>2012 ICFA </a:t>
            </a:r>
            <a:r>
              <a:rPr lang="en-US" dirty="0">
                <a:latin typeface="Arial" charset="0"/>
              </a:rPr>
              <a:t>Future Light Sources Workshop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295400" y="1143000"/>
            <a:ext cx="6477000" cy="1333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882" tIns="50941" rIns="101882" bIns="50941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990033"/>
                </a:solidFill>
              </a:rPr>
              <a:t>Summary for Compact Sources Working Group</a:t>
            </a:r>
            <a:endParaRPr lang="en-US" sz="4000" b="1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264" r="2527"/>
          <a:stretch/>
        </p:blipFill>
        <p:spPr bwMode="auto">
          <a:xfrm>
            <a:off x="76200" y="335418"/>
            <a:ext cx="9067800" cy="5989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10200" y="62484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A. </a:t>
            </a:r>
            <a:r>
              <a:rPr lang="en-US" dirty="0" err="1" smtClean="0"/>
              <a:t>Loulergue</a:t>
            </a:r>
            <a:r>
              <a:rPr lang="en-US" dirty="0" smtClean="0"/>
              <a:t>, SOLEIL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3560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/>
          <p:cNvSpPr/>
          <p:nvPr/>
        </p:nvSpPr>
        <p:spPr>
          <a:xfrm>
            <a:off x="5791200" y="2228850"/>
            <a:ext cx="2362200" cy="438150"/>
          </a:xfrm>
          <a:custGeom>
            <a:avLst/>
            <a:gdLst>
              <a:gd name="connsiteX0" fmla="*/ 0 w 3524250"/>
              <a:gd name="connsiteY0" fmla="*/ 9543 h 438168"/>
              <a:gd name="connsiteX1" fmla="*/ 485775 w 3524250"/>
              <a:gd name="connsiteY1" fmla="*/ 438168 h 438168"/>
              <a:gd name="connsiteX2" fmla="*/ 895350 w 3524250"/>
              <a:gd name="connsiteY2" fmla="*/ 9543 h 438168"/>
              <a:gd name="connsiteX3" fmla="*/ 1400175 w 3524250"/>
              <a:gd name="connsiteY3" fmla="*/ 409593 h 438168"/>
              <a:gd name="connsiteX4" fmla="*/ 1857375 w 3524250"/>
              <a:gd name="connsiteY4" fmla="*/ 18 h 438168"/>
              <a:gd name="connsiteX5" fmla="*/ 2295525 w 3524250"/>
              <a:gd name="connsiteY5" fmla="*/ 428643 h 438168"/>
              <a:gd name="connsiteX6" fmla="*/ 2752725 w 3524250"/>
              <a:gd name="connsiteY6" fmla="*/ 18 h 438168"/>
              <a:gd name="connsiteX7" fmla="*/ 3238500 w 3524250"/>
              <a:gd name="connsiteY7" fmla="*/ 428643 h 438168"/>
              <a:gd name="connsiteX8" fmla="*/ 3524250 w 3524250"/>
              <a:gd name="connsiteY8" fmla="*/ 66693 h 438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24250" h="438168">
                <a:moveTo>
                  <a:pt x="0" y="9543"/>
                </a:moveTo>
                <a:cubicBezTo>
                  <a:pt x="168275" y="223855"/>
                  <a:pt x="336550" y="438168"/>
                  <a:pt x="485775" y="438168"/>
                </a:cubicBezTo>
                <a:cubicBezTo>
                  <a:pt x="635000" y="438168"/>
                  <a:pt x="742950" y="14306"/>
                  <a:pt x="895350" y="9543"/>
                </a:cubicBezTo>
                <a:cubicBezTo>
                  <a:pt x="1047750" y="4780"/>
                  <a:pt x="1239838" y="411180"/>
                  <a:pt x="1400175" y="409593"/>
                </a:cubicBezTo>
                <a:cubicBezTo>
                  <a:pt x="1560512" y="408006"/>
                  <a:pt x="1708150" y="-3157"/>
                  <a:pt x="1857375" y="18"/>
                </a:cubicBezTo>
                <a:cubicBezTo>
                  <a:pt x="2006600" y="3193"/>
                  <a:pt x="2146300" y="428643"/>
                  <a:pt x="2295525" y="428643"/>
                </a:cubicBezTo>
                <a:cubicBezTo>
                  <a:pt x="2444750" y="428643"/>
                  <a:pt x="2595563" y="18"/>
                  <a:pt x="2752725" y="18"/>
                </a:cubicBezTo>
                <a:cubicBezTo>
                  <a:pt x="2909887" y="18"/>
                  <a:pt x="3109913" y="417531"/>
                  <a:pt x="3238500" y="428643"/>
                </a:cubicBezTo>
                <a:cubicBezTo>
                  <a:pt x="3367088" y="439756"/>
                  <a:pt x="3445669" y="253224"/>
                  <a:pt x="3524250" y="66693"/>
                </a:cubicBez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5791200" y="2000250"/>
            <a:ext cx="2362200" cy="438150"/>
          </a:xfrm>
          <a:custGeom>
            <a:avLst/>
            <a:gdLst>
              <a:gd name="connsiteX0" fmla="*/ 0 w 3524250"/>
              <a:gd name="connsiteY0" fmla="*/ 9543 h 438168"/>
              <a:gd name="connsiteX1" fmla="*/ 485775 w 3524250"/>
              <a:gd name="connsiteY1" fmla="*/ 438168 h 438168"/>
              <a:gd name="connsiteX2" fmla="*/ 895350 w 3524250"/>
              <a:gd name="connsiteY2" fmla="*/ 9543 h 438168"/>
              <a:gd name="connsiteX3" fmla="*/ 1400175 w 3524250"/>
              <a:gd name="connsiteY3" fmla="*/ 409593 h 438168"/>
              <a:gd name="connsiteX4" fmla="*/ 1857375 w 3524250"/>
              <a:gd name="connsiteY4" fmla="*/ 18 h 438168"/>
              <a:gd name="connsiteX5" fmla="*/ 2295525 w 3524250"/>
              <a:gd name="connsiteY5" fmla="*/ 428643 h 438168"/>
              <a:gd name="connsiteX6" fmla="*/ 2752725 w 3524250"/>
              <a:gd name="connsiteY6" fmla="*/ 18 h 438168"/>
              <a:gd name="connsiteX7" fmla="*/ 3238500 w 3524250"/>
              <a:gd name="connsiteY7" fmla="*/ 428643 h 438168"/>
              <a:gd name="connsiteX8" fmla="*/ 3524250 w 3524250"/>
              <a:gd name="connsiteY8" fmla="*/ 66693 h 438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24250" h="438168">
                <a:moveTo>
                  <a:pt x="0" y="9543"/>
                </a:moveTo>
                <a:cubicBezTo>
                  <a:pt x="168275" y="223855"/>
                  <a:pt x="336550" y="438168"/>
                  <a:pt x="485775" y="438168"/>
                </a:cubicBezTo>
                <a:cubicBezTo>
                  <a:pt x="635000" y="438168"/>
                  <a:pt x="742950" y="14306"/>
                  <a:pt x="895350" y="9543"/>
                </a:cubicBezTo>
                <a:cubicBezTo>
                  <a:pt x="1047750" y="4780"/>
                  <a:pt x="1239838" y="411180"/>
                  <a:pt x="1400175" y="409593"/>
                </a:cubicBezTo>
                <a:cubicBezTo>
                  <a:pt x="1560512" y="408006"/>
                  <a:pt x="1708150" y="-3157"/>
                  <a:pt x="1857375" y="18"/>
                </a:cubicBezTo>
                <a:cubicBezTo>
                  <a:pt x="2006600" y="3193"/>
                  <a:pt x="2146300" y="428643"/>
                  <a:pt x="2295525" y="428643"/>
                </a:cubicBezTo>
                <a:cubicBezTo>
                  <a:pt x="2444750" y="428643"/>
                  <a:pt x="2595563" y="18"/>
                  <a:pt x="2752725" y="18"/>
                </a:cubicBezTo>
                <a:cubicBezTo>
                  <a:pt x="2909887" y="18"/>
                  <a:pt x="3109913" y="417531"/>
                  <a:pt x="3238500" y="428643"/>
                </a:cubicBezTo>
                <a:cubicBezTo>
                  <a:pt x="3367088" y="439756"/>
                  <a:pt x="3445669" y="253224"/>
                  <a:pt x="3524250" y="66693"/>
                </a:cubicBez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5791200" y="1771650"/>
            <a:ext cx="2362200" cy="438150"/>
          </a:xfrm>
          <a:custGeom>
            <a:avLst/>
            <a:gdLst>
              <a:gd name="connsiteX0" fmla="*/ 0 w 3524250"/>
              <a:gd name="connsiteY0" fmla="*/ 9543 h 438168"/>
              <a:gd name="connsiteX1" fmla="*/ 485775 w 3524250"/>
              <a:gd name="connsiteY1" fmla="*/ 438168 h 438168"/>
              <a:gd name="connsiteX2" fmla="*/ 895350 w 3524250"/>
              <a:gd name="connsiteY2" fmla="*/ 9543 h 438168"/>
              <a:gd name="connsiteX3" fmla="*/ 1400175 w 3524250"/>
              <a:gd name="connsiteY3" fmla="*/ 409593 h 438168"/>
              <a:gd name="connsiteX4" fmla="*/ 1857375 w 3524250"/>
              <a:gd name="connsiteY4" fmla="*/ 18 h 438168"/>
              <a:gd name="connsiteX5" fmla="*/ 2295525 w 3524250"/>
              <a:gd name="connsiteY5" fmla="*/ 428643 h 438168"/>
              <a:gd name="connsiteX6" fmla="*/ 2752725 w 3524250"/>
              <a:gd name="connsiteY6" fmla="*/ 18 h 438168"/>
              <a:gd name="connsiteX7" fmla="*/ 3238500 w 3524250"/>
              <a:gd name="connsiteY7" fmla="*/ 428643 h 438168"/>
              <a:gd name="connsiteX8" fmla="*/ 3524250 w 3524250"/>
              <a:gd name="connsiteY8" fmla="*/ 66693 h 438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24250" h="438168">
                <a:moveTo>
                  <a:pt x="0" y="9543"/>
                </a:moveTo>
                <a:cubicBezTo>
                  <a:pt x="168275" y="223855"/>
                  <a:pt x="336550" y="438168"/>
                  <a:pt x="485775" y="438168"/>
                </a:cubicBezTo>
                <a:cubicBezTo>
                  <a:pt x="635000" y="438168"/>
                  <a:pt x="742950" y="14306"/>
                  <a:pt x="895350" y="9543"/>
                </a:cubicBezTo>
                <a:cubicBezTo>
                  <a:pt x="1047750" y="4780"/>
                  <a:pt x="1239838" y="411180"/>
                  <a:pt x="1400175" y="409593"/>
                </a:cubicBezTo>
                <a:cubicBezTo>
                  <a:pt x="1560512" y="408006"/>
                  <a:pt x="1708150" y="-3157"/>
                  <a:pt x="1857375" y="18"/>
                </a:cubicBezTo>
                <a:cubicBezTo>
                  <a:pt x="2006600" y="3193"/>
                  <a:pt x="2146300" y="428643"/>
                  <a:pt x="2295525" y="428643"/>
                </a:cubicBezTo>
                <a:cubicBezTo>
                  <a:pt x="2444750" y="428643"/>
                  <a:pt x="2595563" y="18"/>
                  <a:pt x="2752725" y="18"/>
                </a:cubicBezTo>
                <a:cubicBezTo>
                  <a:pt x="2909887" y="18"/>
                  <a:pt x="3109913" y="417531"/>
                  <a:pt x="3238500" y="428643"/>
                </a:cubicBezTo>
                <a:cubicBezTo>
                  <a:pt x="3367088" y="439756"/>
                  <a:pt x="3445669" y="253224"/>
                  <a:pt x="3524250" y="66693"/>
                </a:cubicBez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848600" y="2209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924800" y="2438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924800" y="1981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28" name="Rectangle 2"/>
          <p:cNvSpPr txBox="1">
            <a:spLocks noChangeArrowheads="1"/>
          </p:cNvSpPr>
          <p:nvPr/>
        </p:nvSpPr>
        <p:spPr bwMode="auto">
          <a:xfrm>
            <a:off x="152400" y="173038"/>
            <a:ext cx="86868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/>
          <a:lstStyle/>
          <a:p>
            <a:pPr algn="ctr">
              <a:lnSpc>
                <a:spcPct val="70000"/>
              </a:lnSpc>
            </a:pPr>
            <a:r>
              <a:rPr lang="en-US" sz="3600" b="1" dirty="0">
                <a:solidFill>
                  <a:srgbClr val="990033"/>
                </a:solidFill>
                <a:latin typeface="Arial" charset="0"/>
              </a:rPr>
              <a:t>Super-radiant X-rays via ICS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850" y="2995613"/>
            <a:ext cx="8496300" cy="2414587"/>
          </a:xfrm>
          <a:prstGeom prst="rect">
            <a:avLst/>
          </a:prstGeom>
          <a:noFill/>
        </p:spPr>
        <p:txBody>
          <a:bodyPr lIns="101882" tIns="50941" rIns="101882" bIns="5094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u="sng" dirty="0">
                <a:latin typeface="+mn-lt"/>
                <a:cs typeface="+mn-cs"/>
              </a:rPr>
              <a:t>Steps</a:t>
            </a:r>
          </a:p>
          <a:p>
            <a:pPr marL="382059" indent="-382059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latin typeface="+mn-lt"/>
                <a:cs typeface="+mn-cs"/>
              </a:rPr>
              <a:t>Emit array of electron </a:t>
            </a:r>
            <a:r>
              <a:rPr lang="en-US" dirty="0" err="1">
                <a:latin typeface="+mn-lt"/>
                <a:cs typeface="+mn-cs"/>
              </a:rPr>
              <a:t>beamlets</a:t>
            </a:r>
            <a:r>
              <a:rPr lang="en-US" dirty="0">
                <a:latin typeface="+mn-lt"/>
                <a:cs typeface="+mn-cs"/>
              </a:rPr>
              <a:t> from cathode 2D array of </a:t>
            </a:r>
            <a:r>
              <a:rPr lang="en-US" dirty="0" err="1">
                <a:latin typeface="+mn-lt"/>
                <a:cs typeface="+mn-cs"/>
              </a:rPr>
              <a:t>nanotips</a:t>
            </a:r>
            <a:r>
              <a:rPr lang="en-US" dirty="0">
                <a:latin typeface="+mn-lt"/>
                <a:cs typeface="+mn-cs"/>
              </a:rPr>
              <a:t>.</a:t>
            </a:r>
          </a:p>
          <a:p>
            <a:pPr marL="382059" indent="-382059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latin typeface="+mn-lt"/>
                <a:cs typeface="+mn-cs"/>
              </a:rPr>
              <a:t>Accelerate and focus </a:t>
            </a:r>
            <a:r>
              <a:rPr lang="en-US" dirty="0" err="1">
                <a:latin typeface="+mn-lt"/>
                <a:cs typeface="+mn-cs"/>
              </a:rPr>
              <a:t>beamlet</a:t>
            </a:r>
            <a:r>
              <a:rPr lang="en-US" dirty="0">
                <a:latin typeface="+mn-lt"/>
                <a:cs typeface="+mn-cs"/>
              </a:rPr>
              <a:t> array.</a:t>
            </a:r>
          </a:p>
          <a:p>
            <a:pPr marL="382059" indent="-382059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latin typeface="+mn-lt"/>
                <a:cs typeface="+mn-cs"/>
              </a:rPr>
              <a:t>Perform emittance exchange (EEX) to swap </a:t>
            </a:r>
            <a:r>
              <a:rPr lang="en-US" i="1" dirty="0">
                <a:solidFill>
                  <a:srgbClr val="FF0000"/>
                </a:solidFill>
                <a:latin typeface="+mn-lt"/>
                <a:cs typeface="+mn-cs"/>
              </a:rPr>
              <a:t>transverse</a:t>
            </a:r>
            <a:r>
              <a:rPr lang="en-US" i="1" dirty="0">
                <a:latin typeface="+mn-lt"/>
                <a:cs typeface="+mn-cs"/>
              </a:rPr>
              <a:t> </a:t>
            </a:r>
            <a:r>
              <a:rPr lang="en-US" dirty="0" err="1">
                <a:latin typeface="+mn-lt"/>
                <a:cs typeface="+mn-cs"/>
              </a:rPr>
              <a:t>beamlet</a:t>
            </a:r>
            <a:r>
              <a:rPr lang="en-US" dirty="0">
                <a:latin typeface="+mn-lt"/>
                <a:cs typeface="+mn-cs"/>
              </a:rPr>
              <a:t> spacing into </a:t>
            </a:r>
            <a:r>
              <a:rPr lang="en-US" i="1" dirty="0">
                <a:solidFill>
                  <a:srgbClr val="FF0000"/>
                </a:solidFill>
                <a:latin typeface="+mn-lt"/>
                <a:cs typeface="+mn-cs"/>
              </a:rPr>
              <a:t>longitudinal</a:t>
            </a:r>
            <a:r>
              <a:rPr lang="en-US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dirty="0">
                <a:latin typeface="+mn-lt"/>
                <a:cs typeface="+mn-cs"/>
              </a:rPr>
              <a:t>dimension.  Arrange dynamics to give desired period.</a:t>
            </a:r>
          </a:p>
          <a:p>
            <a:pPr marL="382059" indent="-382059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latin typeface="+mn-lt"/>
                <a:cs typeface="+mn-cs"/>
              </a:rPr>
              <a:t>Modulated electron beam backscatters laser to emit ICS x-rays in phase.</a:t>
            </a:r>
          </a:p>
        </p:txBody>
      </p:sp>
      <p:sp>
        <p:nvSpPr>
          <p:cNvPr id="5130" name="TextBox 1"/>
          <p:cNvSpPr txBox="1">
            <a:spLocks noChangeArrowheads="1"/>
          </p:cNvSpPr>
          <p:nvPr/>
        </p:nvSpPr>
        <p:spPr bwMode="auto">
          <a:xfrm>
            <a:off x="457200" y="5638800"/>
            <a:ext cx="86106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“Intense Super-radiant X-rays from a Compact Source using a Nanocathode Array and Emittance Exchange”</a:t>
            </a:r>
          </a:p>
          <a:p>
            <a:r>
              <a:rPr lang="en-US" sz="1400"/>
              <a:t>W.S. Graves, F.X. Kaertner, D.E. Moncton, P. Piot</a:t>
            </a:r>
          </a:p>
          <a:p>
            <a:r>
              <a:rPr lang="en-US" sz="1400"/>
              <a:t>submitted to PRL, published on arXiv:1202.0318v2</a:t>
            </a:r>
          </a:p>
        </p:txBody>
      </p:sp>
      <p:sp>
        <p:nvSpPr>
          <p:cNvPr id="3" name="Oval 2"/>
          <p:cNvSpPr/>
          <p:nvPr/>
        </p:nvSpPr>
        <p:spPr>
          <a:xfrm>
            <a:off x="1828800" y="2209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981200" y="2590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667000" y="2057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438400" y="2438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219200" y="2438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447800" y="1981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019800" y="222885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705600" y="245745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705600" y="200025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629400" y="222885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096000" y="245745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096000" y="200025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239000" y="222885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315200" y="245745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315200" y="200025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914400" y="2209800"/>
            <a:ext cx="2362200" cy="438150"/>
          </a:xfrm>
          <a:custGeom>
            <a:avLst/>
            <a:gdLst>
              <a:gd name="connsiteX0" fmla="*/ 0 w 3524250"/>
              <a:gd name="connsiteY0" fmla="*/ 9543 h 438168"/>
              <a:gd name="connsiteX1" fmla="*/ 485775 w 3524250"/>
              <a:gd name="connsiteY1" fmla="*/ 438168 h 438168"/>
              <a:gd name="connsiteX2" fmla="*/ 895350 w 3524250"/>
              <a:gd name="connsiteY2" fmla="*/ 9543 h 438168"/>
              <a:gd name="connsiteX3" fmla="*/ 1400175 w 3524250"/>
              <a:gd name="connsiteY3" fmla="*/ 409593 h 438168"/>
              <a:gd name="connsiteX4" fmla="*/ 1857375 w 3524250"/>
              <a:gd name="connsiteY4" fmla="*/ 18 h 438168"/>
              <a:gd name="connsiteX5" fmla="*/ 2295525 w 3524250"/>
              <a:gd name="connsiteY5" fmla="*/ 428643 h 438168"/>
              <a:gd name="connsiteX6" fmla="*/ 2752725 w 3524250"/>
              <a:gd name="connsiteY6" fmla="*/ 18 h 438168"/>
              <a:gd name="connsiteX7" fmla="*/ 3238500 w 3524250"/>
              <a:gd name="connsiteY7" fmla="*/ 428643 h 438168"/>
              <a:gd name="connsiteX8" fmla="*/ 3524250 w 3524250"/>
              <a:gd name="connsiteY8" fmla="*/ 66693 h 438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24250" h="438168">
                <a:moveTo>
                  <a:pt x="0" y="9543"/>
                </a:moveTo>
                <a:cubicBezTo>
                  <a:pt x="168275" y="223855"/>
                  <a:pt x="336550" y="438168"/>
                  <a:pt x="485775" y="438168"/>
                </a:cubicBezTo>
                <a:cubicBezTo>
                  <a:pt x="635000" y="438168"/>
                  <a:pt x="742950" y="14306"/>
                  <a:pt x="895350" y="9543"/>
                </a:cubicBezTo>
                <a:cubicBezTo>
                  <a:pt x="1047750" y="4780"/>
                  <a:pt x="1239838" y="411180"/>
                  <a:pt x="1400175" y="409593"/>
                </a:cubicBezTo>
                <a:cubicBezTo>
                  <a:pt x="1560512" y="408006"/>
                  <a:pt x="1708150" y="-3157"/>
                  <a:pt x="1857375" y="18"/>
                </a:cubicBezTo>
                <a:cubicBezTo>
                  <a:pt x="2006600" y="3193"/>
                  <a:pt x="2146300" y="428643"/>
                  <a:pt x="2295525" y="428643"/>
                </a:cubicBezTo>
                <a:cubicBezTo>
                  <a:pt x="2444750" y="428643"/>
                  <a:pt x="2595563" y="18"/>
                  <a:pt x="2752725" y="18"/>
                </a:cubicBezTo>
                <a:cubicBezTo>
                  <a:pt x="2909887" y="18"/>
                  <a:pt x="3109913" y="417531"/>
                  <a:pt x="3238500" y="428643"/>
                </a:cubicBezTo>
                <a:cubicBezTo>
                  <a:pt x="3367088" y="439756"/>
                  <a:pt x="3445669" y="253224"/>
                  <a:pt x="3524250" y="66693"/>
                </a:cubicBez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1600200" y="1981200"/>
            <a:ext cx="2362200" cy="438150"/>
          </a:xfrm>
          <a:custGeom>
            <a:avLst/>
            <a:gdLst>
              <a:gd name="connsiteX0" fmla="*/ 0 w 3524250"/>
              <a:gd name="connsiteY0" fmla="*/ 9543 h 438168"/>
              <a:gd name="connsiteX1" fmla="*/ 485775 w 3524250"/>
              <a:gd name="connsiteY1" fmla="*/ 438168 h 438168"/>
              <a:gd name="connsiteX2" fmla="*/ 895350 w 3524250"/>
              <a:gd name="connsiteY2" fmla="*/ 9543 h 438168"/>
              <a:gd name="connsiteX3" fmla="*/ 1400175 w 3524250"/>
              <a:gd name="connsiteY3" fmla="*/ 409593 h 438168"/>
              <a:gd name="connsiteX4" fmla="*/ 1857375 w 3524250"/>
              <a:gd name="connsiteY4" fmla="*/ 18 h 438168"/>
              <a:gd name="connsiteX5" fmla="*/ 2295525 w 3524250"/>
              <a:gd name="connsiteY5" fmla="*/ 428643 h 438168"/>
              <a:gd name="connsiteX6" fmla="*/ 2752725 w 3524250"/>
              <a:gd name="connsiteY6" fmla="*/ 18 h 438168"/>
              <a:gd name="connsiteX7" fmla="*/ 3238500 w 3524250"/>
              <a:gd name="connsiteY7" fmla="*/ 428643 h 438168"/>
              <a:gd name="connsiteX8" fmla="*/ 3524250 w 3524250"/>
              <a:gd name="connsiteY8" fmla="*/ 66693 h 438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24250" h="438168">
                <a:moveTo>
                  <a:pt x="0" y="9543"/>
                </a:moveTo>
                <a:cubicBezTo>
                  <a:pt x="168275" y="223855"/>
                  <a:pt x="336550" y="438168"/>
                  <a:pt x="485775" y="438168"/>
                </a:cubicBezTo>
                <a:cubicBezTo>
                  <a:pt x="635000" y="438168"/>
                  <a:pt x="742950" y="14306"/>
                  <a:pt x="895350" y="9543"/>
                </a:cubicBezTo>
                <a:cubicBezTo>
                  <a:pt x="1047750" y="4780"/>
                  <a:pt x="1239838" y="411180"/>
                  <a:pt x="1400175" y="409593"/>
                </a:cubicBezTo>
                <a:cubicBezTo>
                  <a:pt x="1560512" y="408006"/>
                  <a:pt x="1708150" y="-3157"/>
                  <a:pt x="1857375" y="18"/>
                </a:cubicBezTo>
                <a:cubicBezTo>
                  <a:pt x="2006600" y="3193"/>
                  <a:pt x="2146300" y="428643"/>
                  <a:pt x="2295525" y="428643"/>
                </a:cubicBezTo>
                <a:cubicBezTo>
                  <a:pt x="2444750" y="428643"/>
                  <a:pt x="2595563" y="18"/>
                  <a:pt x="2752725" y="18"/>
                </a:cubicBezTo>
                <a:cubicBezTo>
                  <a:pt x="2909887" y="18"/>
                  <a:pt x="3109913" y="417531"/>
                  <a:pt x="3238500" y="428643"/>
                </a:cubicBezTo>
                <a:cubicBezTo>
                  <a:pt x="3367088" y="439756"/>
                  <a:pt x="3445669" y="253224"/>
                  <a:pt x="3524250" y="66693"/>
                </a:cubicBez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1143000" y="1752600"/>
            <a:ext cx="2362200" cy="438150"/>
          </a:xfrm>
          <a:custGeom>
            <a:avLst/>
            <a:gdLst>
              <a:gd name="connsiteX0" fmla="*/ 0 w 3524250"/>
              <a:gd name="connsiteY0" fmla="*/ 9543 h 438168"/>
              <a:gd name="connsiteX1" fmla="*/ 485775 w 3524250"/>
              <a:gd name="connsiteY1" fmla="*/ 438168 h 438168"/>
              <a:gd name="connsiteX2" fmla="*/ 895350 w 3524250"/>
              <a:gd name="connsiteY2" fmla="*/ 9543 h 438168"/>
              <a:gd name="connsiteX3" fmla="*/ 1400175 w 3524250"/>
              <a:gd name="connsiteY3" fmla="*/ 409593 h 438168"/>
              <a:gd name="connsiteX4" fmla="*/ 1857375 w 3524250"/>
              <a:gd name="connsiteY4" fmla="*/ 18 h 438168"/>
              <a:gd name="connsiteX5" fmla="*/ 2295525 w 3524250"/>
              <a:gd name="connsiteY5" fmla="*/ 428643 h 438168"/>
              <a:gd name="connsiteX6" fmla="*/ 2752725 w 3524250"/>
              <a:gd name="connsiteY6" fmla="*/ 18 h 438168"/>
              <a:gd name="connsiteX7" fmla="*/ 3238500 w 3524250"/>
              <a:gd name="connsiteY7" fmla="*/ 428643 h 438168"/>
              <a:gd name="connsiteX8" fmla="*/ 3524250 w 3524250"/>
              <a:gd name="connsiteY8" fmla="*/ 66693 h 438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24250" h="438168">
                <a:moveTo>
                  <a:pt x="0" y="9543"/>
                </a:moveTo>
                <a:cubicBezTo>
                  <a:pt x="168275" y="223855"/>
                  <a:pt x="336550" y="438168"/>
                  <a:pt x="485775" y="438168"/>
                </a:cubicBezTo>
                <a:cubicBezTo>
                  <a:pt x="635000" y="438168"/>
                  <a:pt x="742950" y="14306"/>
                  <a:pt x="895350" y="9543"/>
                </a:cubicBezTo>
                <a:cubicBezTo>
                  <a:pt x="1047750" y="4780"/>
                  <a:pt x="1239838" y="411180"/>
                  <a:pt x="1400175" y="409593"/>
                </a:cubicBezTo>
                <a:cubicBezTo>
                  <a:pt x="1560512" y="408006"/>
                  <a:pt x="1708150" y="-3157"/>
                  <a:pt x="1857375" y="18"/>
                </a:cubicBezTo>
                <a:cubicBezTo>
                  <a:pt x="2006600" y="3193"/>
                  <a:pt x="2146300" y="428643"/>
                  <a:pt x="2295525" y="428643"/>
                </a:cubicBezTo>
                <a:cubicBezTo>
                  <a:pt x="2444750" y="428643"/>
                  <a:pt x="2595563" y="18"/>
                  <a:pt x="2752725" y="18"/>
                </a:cubicBezTo>
                <a:cubicBezTo>
                  <a:pt x="2909887" y="18"/>
                  <a:pt x="3109913" y="417531"/>
                  <a:pt x="3238500" y="428643"/>
                </a:cubicBezTo>
                <a:cubicBezTo>
                  <a:pt x="3367088" y="439756"/>
                  <a:pt x="3445669" y="253224"/>
                  <a:pt x="3524250" y="66693"/>
                </a:cubicBez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286000" y="1981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819400" y="2362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200400" y="2133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52" name="TextBox 121"/>
          <p:cNvSpPr txBox="1">
            <a:spLocks noChangeArrowheads="1"/>
          </p:cNvSpPr>
          <p:nvPr/>
        </p:nvSpPr>
        <p:spPr bwMode="auto">
          <a:xfrm>
            <a:off x="762000" y="990600"/>
            <a:ext cx="3352800" cy="584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latin typeface="Arial" charset="0"/>
              </a:rPr>
              <a:t>ICS (or undulator) emission is not a coherent process, scales as N</a:t>
            </a:r>
          </a:p>
        </p:txBody>
      </p:sp>
      <p:sp>
        <p:nvSpPr>
          <p:cNvPr id="5153" name="TextBox 121"/>
          <p:cNvSpPr txBox="1">
            <a:spLocks noChangeArrowheads="1"/>
          </p:cNvSpPr>
          <p:nvPr/>
        </p:nvSpPr>
        <p:spPr bwMode="auto">
          <a:xfrm>
            <a:off x="4876800" y="990600"/>
            <a:ext cx="3886200" cy="584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latin typeface="Arial" charset="0"/>
              </a:rPr>
              <a:t>Super-radiant emission is in-phase spontaneous emission, scales as N</a:t>
            </a:r>
            <a:r>
              <a:rPr lang="en-US" sz="1600" baseline="30000">
                <a:latin typeface="Arial" charset="0"/>
              </a:rPr>
              <a:t>2</a:t>
            </a:r>
            <a:r>
              <a:rPr lang="en-US" sz="1600">
                <a:latin typeface="Arial" charset="0"/>
              </a:rPr>
              <a:t> </a:t>
            </a:r>
          </a:p>
        </p:txBody>
      </p:sp>
      <p:sp>
        <p:nvSpPr>
          <p:cNvPr id="5154" name="TextBox 121"/>
          <p:cNvSpPr txBox="1">
            <a:spLocks noChangeArrowheads="1"/>
          </p:cNvSpPr>
          <p:nvPr/>
        </p:nvSpPr>
        <p:spPr bwMode="auto">
          <a:xfrm>
            <a:off x="2667000" y="2633663"/>
            <a:ext cx="1981200" cy="3381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latin typeface="Arial" charset="0"/>
              </a:rPr>
              <a:t>N electrons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486400" y="60960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W. Graves, MIT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5449"/>
          <a:stretch/>
        </p:blipFill>
        <p:spPr bwMode="auto">
          <a:xfrm>
            <a:off x="381000" y="152400"/>
            <a:ext cx="8534400" cy="6075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00400" y="5791200"/>
            <a:ext cx="2438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P. </a:t>
            </a:r>
            <a:r>
              <a:rPr lang="en-US" dirty="0" err="1" smtClean="0"/>
              <a:t>Piot</a:t>
            </a:r>
            <a:r>
              <a:rPr lang="en-US" dirty="0" smtClean="0"/>
              <a:t>, NIU &amp; </a:t>
            </a:r>
            <a:r>
              <a:rPr lang="en-US" dirty="0" err="1" smtClean="0"/>
              <a:t>Fermilab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3512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76200"/>
            <a:ext cx="7772400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smtClean="0"/>
              <a:t>Superconducting Cavity Design</a:t>
            </a:r>
            <a:endParaRPr lang="en-US" dirty="0"/>
          </a:p>
        </p:txBody>
      </p:sp>
      <p:grpSp>
        <p:nvGrpSpPr>
          <p:cNvPr id="3" name="Group 5"/>
          <p:cNvGrpSpPr/>
          <p:nvPr/>
        </p:nvGrpSpPr>
        <p:grpSpPr>
          <a:xfrm>
            <a:off x="0" y="3671455"/>
            <a:ext cx="4572000" cy="3186545"/>
            <a:chOff x="0" y="838200"/>
            <a:chExt cx="4572000" cy="3186545"/>
          </a:xfrm>
        </p:grpSpPr>
        <p:grpSp>
          <p:nvGrpSpPr>
            <p:cNvPr id="4" name="Group 27"/>
            <p:cNvGrpSpPr/>
            <p:nvPr/>
          </p:nvGrpSpPr>
          <p:grpSpPr>
            <a:xfrm>
              <a:off x="0" y="838200"/>
              <a:ext cx="4572000" cy="3186545"/>
              <a:chOff x="0" y="838200"/>
              <a:chExt cx="4572000" cy="3186545"/>
            </a:xfrm>
          </p:grpSpPr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35000" t="35156" r="3125" b="10938"/>
              <a:stretch>
                <a:fillRect/>
              </a:stretch>
            </p:blipFill>
            <p:spPr bwMode="auto">
              <a:xfrm>
                <a:off x="0" y="838200"/>
                <a:ext cx="4572000" cy="31865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8" name="Group 25"/>
              <p:cNvGrpSpPr/>
              <p:nvPr/>
            </p:nvGrpSpPr>
            <p:grpSpPr>
              <a:xfrm>
                <a:off x="0" y="1143000"/>
                <a:ext cx="4499268" cy="1524000"/>
                <a:chOff x="0" y="1143000"/>
                <a:chExt cx="4499268" cy="1524000"/>
              </a:xfrm>
            </p:grpSpPr>
            <p:grpSp>
              <p:nvGrpSpPr>
                <p:cNvPr id="9" name="Group 19"/>
                <p:cNvGrpSpPr/>
                <p:nvPr/>
              </p:nvGrpSpPr>
              <p:grpSpPr>
                <a:xfrm>
                  <a:off x="1295400" y="1143000"/>
                  <a:ext cx="3203868" cy="1524000"/>
                  <a:chOff x="-3276600" y="1143000"/>
                  <a:chExt cx="3203868" cy="1524000"/>
                </a:xfrm>
              </p:grpSpPr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-3276600" y="1143000"/>
                    <a:ext cx="153118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1: 0.7-2.5 MV</a:t>
                    </a:r>
                    <a:endParaRPr lang="en-US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-2268743" y="2020669"/>
                    <a:ext cx="973343" cy="646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 smtClean="0">
                        <a:solidFill>
                          <a:srgbClr val="FFFF00"/>
                        </a:solidFill>
                      </a:rPr>
                      <a:t>5: 6.1-</a:t>
                    </a:r>
                  </a:p>
                  <a:p>
                    <a:r>
                      <a:rPr lang="en-US" b="1" dirty="0" smtClean="0">
                        <a:solidFill>
                          <a:srgbClr val="FFFF00"/>
                        </a:solidFill>
                      </a:rPr>
                      <a:t>    9 MV</a:t>
                    </a:r>
                    <a:endParaRPr lang="en-US" b="1" dirty="0">
                      <a:solidFill>
                        <a:srgbClr val="FFFF00"/>
                      </a:solidFill>
                    </a:endParaRPr>
                  </a:p>
                </p:txBody>
              </p:sp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-1219200" y="1676400"/>
                    <a:ext cx="1146468" cy="646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 smtClean="0">
                        <a:solidFill>
                          <a:srgbClr val="FFFF00"/>
                        </a:solidFill>
                      </a:rPr>
                      <a:t>3: 1.3-</a:t>
                    </a:r>
                  </a:p>
                  <a:p>
                    <a:r>
                      <a:rPr lang="en-US" b="1" dirty="0" smtClean="0">
                        <a:solidFill>
                          <a:srgbClr val="FFFF00"/>
                        </a:solidFill>
                      </a:rPr>
                      <a:t>    3.8 MV</a:t>
                    </a:r>
                  </a:p>
                </p:txBody>
              </p:sp>
            </p:grpSp>
            <p:sp>
              <p:nvSpPr>
                <p:cNvPr id="10" name="TextBox 9"/>
                <p:cNvSpPr txBox="1"/>
                <p:nvPr/>
              </p:nvSpPr>
              <p:spPr>
                <a:xfrm>
                  <a:off x="0" y="1524000"/>
                  <a:ext cx="13580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chemeClr val="bg1"/>
                      </a:solidFill>
                    </a:rPr>
                    <a:t>6: 7.6-9 MV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5" name="TextBox 4"/>
            <p:cNvSpPr txBox="1"/>
            <p:nvPr/>
          </p:nvSpPr>
          <p:spPr>
            <a:xfrm>
              <a:off x="3137736" y="1078468"/>
              <a:ext cx="13580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2: 1-2.6 MV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24000" y="2971800"/>
              <a:ext cx="16466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FF00"/>
                  </a:solidFill>
                </a:rPr>
                <a:t>4: 0.65-4.5 MV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4" name="Group 23"/>
          <p:cNvGrpSpPr/>
          <p:nvPr/>
        </p:nvGrpSpPr>
        <p:grpSpPr>
          <a:xfrm>
            <a:off x="4572000" y="3886200"/>
            <a:ext cx="4572000" cy="2895600"/>
            <a:chOff x="4572000" y="990600"/>
            <a:chExt cx="4572000" cy="2895600"/>
          </a:xfrm>
        </p:grpSpPr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5625" t="25781" r="23125" b="17969"/>
            <a:stretch>
              <a:fillRect/>
            </a:stretch>
          </p:blipFill>
          <p:spPr bwMode="auto">
            <a:xfrm>
              <a:off x="4572000" y="998621"/>
              <a:ext cx="4572000" cy="2887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5210028" y="990600"/>
              <a:ext cx="33243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Surviving MP after 20 RF periods</a:t>
              </a:r>
              <a:endParaRPr lang="en-US" dirty="0"/>
            </a:p>
          </p:txBody>
        </p:sp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5625" t="17969" r="39375" b="17969"/>
            <a:stretch>
              <a:fillRect/>
            </a:stretch>
          </p:blipFill>
          <p:spPr bwMode="auto">
            <a:xfrm>
              <a:off x="7162800" y="1524000"/>
              <a:ext cx="1828800" cy="1704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TextBox 17"/>
          <p:cNvSpPr txBox="1"/>
          <p:nvPr/>
        </p:nvSpPr>
        <p:spPr>
          <a:xfrm>
            <a:off x="304800" y="914400"/>
            <a:ext cx="8686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Above 6 MV is soft barrier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0.65 – 4.5 MV is wide barrier of walking MP. Experiment on prototype is needed to indentify whether it is hard to process. Besides, some levels are especially dangerous: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0.8 MV in zone 1, particles survive for &gt; 150 RF periods with ~200 eV (6</a:t>
            </a:r>
            <a:r>
              <a:rPr lang="en-US" baseline="30000" dirty="0" smtClean="0"/>
              <a:t>th</a:t>
            </a:r>
            <a:r>
              <a:rPr lang="en-US" dirty="0" smtClean="0"/>
              <a:t> order)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1-1.2 MV in zone 2, particles survive for &gt; 150 RF periods with 50~250 eV (3</a:t>
            </a:r>
            <a:r>
              <a:rPr lang="en-US" baseline="30000" dirty="0" smtClean="0"/>
              <a:t>rd</a:t>
            </a:r>
            <a:r>
              <a:rPr lang="en-US" dirty="0" smtClean="0"/>
              <a:t> order)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0.65-1.3 MV in zone4, stable one point MP (trapped) with 50~120 eV (3</a:t>
            </a:r>
            <a:r>
              <a:rPr lang="en-US" baseline="30000" dirty="0" smtClean="0"/>
              <a:t>rd</a:t>
            </a:r>
            <a:r>
              <a:rPr lang="en-US" dirty="0" smtClean="0"/>
              <a:t> order)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So, 0.6-1.3 MV might be strong MP barrier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Plasma cleaning may be used to process away the MP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219200" y="6183868"/>
            <a:ext cx="2438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F. He, TJNAF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9529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1524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/>
              </a:defRPr>
            </a:lvl9pPr>
          </a:lstStyle>
          <a:p>
            <a:r>
              <a:rPr lang="en-US" sz="3200" dirty="0" smtClean="0"/>
              <a:t>Why Nb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Sn?</a:t>
            </a:r>
            <a:endParaRPr lang="en-US" sz="3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3207" y="838200"/>
            <a:ext cx="6391275" cy="432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53000" y="133859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Nb</a:t>
            </a:r>
            <a:r>
              <a:rPr lang="en-US" sz="1400" b="1" baseline="-25000" dirty="0" smtClean="0"/>
              <a:t>3</a:t>
            </a:r>
            <a:r>
              <a:rPr lang="en-US" sz="1400" b="1" dirty="0" smtClean="0"/>
              <a:t>Sn</a:t>
            </a:r>
            <a:endParaRPr lang="en-US" sz="1400" dirty="0"/>
          </a:p>
          <a:p>
            <a:r>
              <a:rPr lang="en-US" sz="1400" dirty="0" smtClean="0"/>
              <a:t>G. Muller  and P. Kneisel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981201" y="5159488"/>
            <a:ext cx="4876800" cy="83099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 factor of 10 gained in Qo low fields </a:t>
            </a:r>
          </a:p>
          <a:p>
            <a:r>
              <a:rPr lang="en-US" dirty="0" smtClean="0"/>
              <a:t>But Qo drops at higher fields 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 bwMode="auto">
          <a:xfrm>
            <a:off x="2362200" y="2362200"/>
            <a:ext cx="533400" cy="56044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1194137"/>
            <a:ext cx="1447800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1.5Ghz Elliptical SS at 4.2K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17746" y="2131014"/>
            <a:ext cx="1245054" cy="132343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350MHZ</a:t>
            </a:r>
          </a:p>
          <a:p>
            <a:r>
              <a:rPr lang="en-US" sz="2000" b="1" dirty="0" smtClean="0">
                <a:solidFill>
                  <a:srgbClr val="7030A0"/>
                </a:solidFill>
              </a:rPr>
              <a:t>Spoke Cavity</a:t>
            </a:r>
          </a:p>
          <a:p>
            <a:r>
              <a:rPr lang="en-US" sz="2000" b="1" dirty="0" smtClean="0">
                <a:solidFill>
                  <a:srgbClr val="7030A0"/>
                </a:solidFill>
              </a:rPr>
              <a:t> at 4.2K</a:t>
            </a:r>
            <a:endParaRPr lang="en-US" sz="2000" b="1" dirty="0">
              <a:solidFill>
                <a:srgbClr val="7030A0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1676400" y="2209800"/>
            <a:ext cx="685800" cy="304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Oval 12"/>
          <p:cNvSpPr/>
          <p:nvPr/>
        </p:nvSpPr>
        <p:spPr bwMode="auto">
          <a:xfrm>
            <a:off x="4606344" y="3276600"/>
            <a:ext cx="533400" cy="560444"/>
          </a:xfrm>
          <a:prstGeom prst="ellipse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14" name="Straight Arrow Connector 13"/>
          <p:cNvCxnSpPr>
            <a:endCxn id="13" idx="7"/>
          </p:cNvCxnSpPr>
          <p:nvPr/>
        </p:nvCxnSpPr>
        <p:spPr bwMode="auto">
          <a:xfrm flipH="1">
            <a:off x="5061629" y="2922644"/>
            <a:ext cx="856117" cy="43603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6172200" y="6183868"/>
            <a:ext cx="2438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J. </a:t>
            </a:r>
            <a:r>
              <a:rPr lang="en-US" dirty="0" err="1" smtClean="0"/>
              <a:t>Mammosser</a:t>
            </a:r>
            <a:r>
              <a:rPr lang="en-US" dirty="0" smtClean="0"/>
              <a:t>, TJNAF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836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Developing a Low Cost Cryomodule Design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4267200" cy="5181600"/>
          </a:xfrm>
        </p:spPr>
        <p:txBody>
          <a:bodyPr/>
          <a:lstStyle/>
          <a:p>
            <a:r>
              <a:rPr lang="en-US" dirty="0" smtClean="0"/>
              <a:t>Reviewed cryomodule types</a:t>
            </a:r>
          </a:p>
          <a:p>
            <a:pPr lvl="1"/>
            <a:r>
              <a:rPr lang="en-US" dirty="0" smtClean="0"/>
              <a:t>Top Loaded</a:t>
            </a:r>
          </a:p>
          <a:p>
            <a:pPr lvl="1"/>
            <a:r>
              <a:rPr lang="en-US" dirty="0" smtClean="0"/>
              <a:t>End Loaded</a:t>
            </a:r>
          </a:p>
          <a:p>
            <a:pPr lvl="1"/>
            <a:r>
              <a:rPr lang="en-US" dirty="0" smtClean="0"/>
              <a:t>Bottom Loaded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Two designs are being developed and costs compared</a:t>
            </a:r>
            <a:endParaRPr lang="en-US" dirty="0"/>
          </a:p>
        </p:txBody>
      </p:sp>
      <p:pic>
        <p:nvPicPr>
          <p:cNvPr id="1026" name="Picture 2" descr="C:\Documents and Settings\johnm\Desktop\18Aug11Review\007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914400"/>
            <a:ext cx="2920624" cy="270751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91200" y="8382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2000" dirty="0" smtClean="0">
                <a:solidFill>
                  <a:srgbClr val="000000"/>
                </a:solidFill>
                <a:latin typeface="Times"/>
                <a:cs typeface="+mn-cs"/>
              </a:rPr>
              <a:t>Bottom Loaded</a:t>
            </a:r>
            <a:endParaRPr lang="en-US" sz="2000" dirty="0">
              <a:solidFill>
                <a:srgbClr val="000000"/>
              </a:solidFill>
              <a:latin typeface="Times"/>
              <a:cs typeface="+mn-cs"/>
            </a:endParaRPr>
          </a:p>
        </p:txBody>
      </p:sp>
      <p:pic>
        <p:nvPicPr>
          <p:cNvPr id="1027" name="Picture 3" descr="G:\TPtubeCryomodule\TPTCrm04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733800"/>
            <a:ext cx="3733800" cy="2555427"/>
          </a:xfrm>
          <a:prstGeom prst="rect">
            <a:avLst/>
          </a:prstGeom>
          <a:noFill/>
        </p:spPr>
      </p:pic>
      <p:pic>
        <p:nvPicPr>
          <p:cNvPr id="1028" name="Picture 4" descr="G:\TPtubeCryomodule\TPTCrm00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199" y="3733800"/>
            <a:ext cx="2525293" cy="2590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4800" y="396240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2000" dirty="0" smtClean="0">
                <a:solidFill>
                  <a:srgbClr val="000000"/>
                </a:solidFill>
                <a:latin typeface="Times"/>
                <a:cs typeface="+mn-cs"/>
              </a:rPr>
              <a:t>End Loaded</a:t>
            </a:r>
            <a:endParaRPr lang="en-US" sz="2000" dirty="0">
              <a:solidFill>
                <a:srgbClr val="000000"/>
              </a:solidFill>
              <a:latin typeface="Times"/>
              <a:cs typeface="+mn-cs"/>
            </a:endParaRPr>
          </a:p>
        </p:txBody>
      </p:sp>
      <p:pic>
        <p:nvPicPr>
          <p:cNvPr id="1029" name="Picture 5" descr="G:\TPtubeCryomodule\TPTCrm06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4114800"/>
            <a:ext cx="2590800" cy="206922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400800" y="5955268"/>
            <a:ext cx="2438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J. </a:t>
            </a:r>
            <a:r>
              <a:rPr lang="en-US" dirty="0" err="1" smtClean="0"/>
              <a:t>Mammosser</a:t>
            </a:r>
            <a:r>
              <a:rPr lang="en-US" dirty="0" smtClean="0"/>
              <a:t>, TJNAF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7505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1" y="211487"/>
            <a:ext cx="8382000" cy="6341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56388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G. </a:t>
            </a:r>
            <a:r>
              <a:rPr lang="en-US" dirty="0" err="1" smtClean="0"/>
              <a:t>Travish</a:t>
            </a:r>
            <a:r>
              <a:rPr lang="en-US" dirty="0" smtClean="0"/>
              <a:t>, UCLA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9501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458200" cy="6454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60960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G. </a:t>
            </a:r>
            <a:r>
              <a:rPr lang="en-US" dirty="0" err="1" smtClean="0"/>
              <a:t>Travish</a:t>
            </a:r>
            <a:r>
              <a:rPr lang="en-US" dirty="0" smtClean="0"/>
              <a:t>, UCLA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514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475" y="118844"/>
            <a:ext cx="8315325" cy="6358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05200" y="60198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D. Arnold, U. Florida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335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161" y="76200"/>
            <a:ext cx="8495039" cy="6494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05200" y="60198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D. Arnold, U. Florida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2347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 txBox="1">
            <a:spLocks noChangeAspect="1" noChangeArrowheads="1"/>
          </p:cNvSpPr>
          <p:nvPr/>
        </p:nvSpPr>
        <p:spPr bwMode="auto">
          <a:xfrm>
            <a:off x="609600" y="130175"/>
            <a:ext cx="8047038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/>
          <a:lstStyle/>
          <a:p>
            <a:pPr algn="ctr">
              <a:lnSpc>
                <a:spcPct val="70000"/>
              </a:lnSpc>
            </a:pPr>
            <a:r>
              <a:rPr lang="en-US" sz="3100" b="1" dirty="0" smtClean="0">
                <a:solidFill>
                  <a:srgbClr val="990033"/>
                </a:solidFill>
                <a:latin typeface="Arial" charset="0"/>
              </a:rPr>
              <a:t>Compact Sources Working Group</a:t>
            </a:r>
            <a:endParaRPr lang="en-US" sz="3100" b="1" dirty="0">
              <a:solidFill>
                <a:srgbClr val="990033"/>
              </a:solidFill>
              <a:latin typeface="Arial" charset="0"/>
            </a:endParaRPr>
          </a:p>
        </p:txBody>
      </p:sp>
      <p:sp>
        <p:nvSpPr>
          <p:cNvPr id="3075" name="TextBox 5"/>
          <p:cNvSpPr txBox="1">
            <a:spLocks noChangeArrowheads="1"/>
          </p:cNvSpPr>
          <p:nvPr/>
        </p:nvSpPr>
        <p:spPr bwMode="auto">
          <a:xfrm>
            <a:off x="457200" y="1100138"/>
            <a:ext cx="8153400" cy="513986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Arial" charset="0"/>
              </a:rPr>
              <a:t>About 20 people attending on average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Arial" charset="0"/>
              </a:rPr>
              <a:t>Mix of </a:t>
            </a:r>
            <a:r>
              <a:rPr lang="en-US" sz="2000" dirty="0">
                <a:latin typeface="Arial" charset="0"/>
              </a:rPr>
              <a:t>discussion </a:t>
            </a:r>
            <a:r>
              <a:rPr lang="en-US" sz="2000" dirty="0" smtClean="0">
                <a:latin typeface="Arial" charset="0"/>
              </a:rPr>
              <a:t>and twelve 30-minute talks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Arial" charset="0"/>
              </a:rPr>
              <a:t>Primary topics were</a:t>
            </a:r>
          </a:p>
          <a:p>
            <a:pPr marL="800100" lvl="1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Arial" charset="0"/>
              </a:rPr>
              <a:t>Laser plasma </a:t>
            </a:r>
            <a:r>
              <a:rPr lang="en-US" sz="2000" dirty="0" err="1" smtClean="0">
                <a:latin typeface="Arial" charset="0"/>
              </a:rPr>
              <a:t>wakefield</a:t>
            </a:r>
            <a:r>
              <a:rPr lang="en-US" sz="2000" dirty="0" smtClean="0">
                <a:latin typeface="Arial" charset="0"/>
              </a:rPr>
              <a:t> accelerators</a:t>
            </a:r>
          </a:p>
          <a:p>
            <a:pPr marL="800100" lvl="1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>
                <a:latin typeface="Arial" charset="0"/>
              </a:rPr>
              <a:t>Inverse Compton scattering properties (</a:t>
            </a:r>
            <a:r>
              <a:rPr lang="en-US" sz="2000" dirty="0" err="1">
                <a:latin typeface="Arial" charset="0"/>
              </a:rPr>
              <a:t>keV</a:t>
            </a:r>
            <a:r>
              <a:rPr lang="en-US" sz="2000" dirty="0">
                <a:latin typeface="Arial" charset="0"/>
              </a:rPr>
              <a:t> – MeV photons)</a:t>
            </a:r>
          </a:p>
          <a:p>
            <a:pPr marL="800100" lvl="1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Arial" charset="0"/>
              </a:rPr>
              <a:t>Superconducting </a:t>
            </a:r>
            <a:r>
              <a:rPr lang="en-US" sz="2000" dirty="0">
                <a:latin typeface="Arial" charset="0"/>
              </a:rPr>
              <a:t>RF </a:t>
            </a:r>
            <a:r>
              <a:rPr lang="en-US" sz="2000" dirty="0" smtClean="0">
                <a:latin typeface="Arial" charset="0"/>
              </a:rPr>
              <a:t>accelerators</a:t>
            </a:r>
          </a:p>
          <a:p>
            <a:pPr marL="800100" lvl="1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Arial" charset="0"/>
              </a:rPr>
              <a:t>Compact rings</a:t>
            </a:r>
          </a:p>
          <a:p>
            <a:pPr marL="800100" lvl="1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Arial" charset="0"/>
              </a:rPr>
              <a:t>Compact </a:t>
            </a:r>
            <a:r>
              <a:rPr lang="en-US" sz="2000" dirty="0" err="1" smtClean="0">
                <a:latin typeface="Arial" charset="0"/>
              </a:rPr>
              <a:t>Undulators</a:t>
            </a:r>
            <a:endParaRPr lang="en-US" sz="2000" dirty="0">
              <a:latin typeface="Arial" charset="0"/>
            </a:endParaRPr>
          </a:p>
          <a:p>
            <a:pPr marL="800100" lvl="1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Arial" charset="0"/>
              </a:rPr>
              <a:t>Science with compact sources</a:t>
            </a:r>
          </a:p>
          <a:p>
            <a:pPr marL="800100" lvl="1" indent="-342900">
              <a:spcAft>
                <a:spcPts val="1200"/>
              </a:spcAft>
              <a:buFont typeface="Arial" pitchFamily="34" charset="0"/>
              <a:buChar char="•"/>
            </a:pPr>
            <a:endParaRPr lang="en-US" sz="2000" dirty="0" smtClean="0">
              <a:latin typeface="Arial" charset="0"/>
            </a:endParaRP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endParaRPr lang="en-US" sz="28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 b="1" dirty="0" smtClean="0">
                <a:solidFill>
                  <a:srgbClr val="990033"/>
                </a:solidFill>
                <a:latin typeface="Arial" charset="0"/>
              </a:rPr>
              <a:t>Scientific Impact of X-ray Sources</a:t>
            </a:r>
            <a:endParaRPr lang="en-US" sz="3200" b="1" dirty="0">
              <a:solidFill>
                <a:srgbClr val="990033"/>
              </a:solidFill>
              <a:latin typeface="Arial" charset="0"/>
            </a:endParaRPr>
          </a:p>
        </p:txBody>
      </p:sp>
      <p:sp>
        <p:nvSpPr>
          <p:cNvPr id="929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38200"/>
            <a:ext cx="8458200" cy="5029200"/>
          </a:xfrm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/>
              <a:t>The most substantial societal impact of x-rays has come from small scale sources—x-ray tubes (14 Nobel prizes)</a:t>
            </a:r>
          </a:p>
          <a:p>
            <a:r>
              <a:rPr lang="en-US" sz="2400"/>
              <a:t>Synchrotron radiation has made enormous impact in two ways</a:t>
            </a:r>
          </a:p>
          <a:p>
            <a:pPr lvl="1"/>
            <a:r>
              <a:rPr lang="en-US" sz="2000"/>
              <a:t>Science accomplished (4 Nobel prizes)</a:t>
            </a:r>
          </a:p>
          <a:p>
            <a:pPr lvl="1"/>
            <a:r>
              <a:rPr lang="en-US" sz="2000"/>
              <a:t>Development of extremely powerful methods based on high brilliance</a:t>
            </a:r>
          </a:p>
          <a:p>
            <a:pPr lvl="1">
              <a:buFontTx/>
              <a:buNone/>
            </a:pPr>
            <a:r>
              <a:rPr lang="en-US" sz="2000"/>
              <a:t>    made possible by incoherent emission from relativistic beams</a:t>
            </a:r>
          </a:p>
          <a:p>
            <a:r>
              <a:rPr lang="en-US" sz="2400"/>
              <a:t>X-ray free-electron lasers will also have enormous impact</a:t>
            </a:r>
          </a:p>
          <a:p>
            <a:pPr lvl="1"/>
            <a:r>
              <a:rPr lang="en-US" sz="2000"/>
              <a:t>Access the fs timescale for the first time with significant flux</a:t>
            </a:r>
          </a:p>
          <a:p>
            <a:pPr lvl="1"/>
            <a:r>
              <a:rPr lang="en-US" sz="2000"/>
              <a:t>Enable the development of methods exploiting the high peak brilliance made possible by coherent electron emission from relativistic beams</a:t>
            </a:r>
          </a:p>
          <a:p>
            <a:r>
              <a:rPr lang="en-US" sz="2400"/>
              <a:t>Future machine beyond the ultimate single-mode FELs will combine the features of these three generations of sources</a:t>
            </a:r>
          </a:p>
          <a:p>
            <a:pPr lvl="1"/>
            <a:r>
              <a:rPr lang="en-US" sz="2000"/>
              <a:t>Small scale, relativistic e-beams, and coherent emission.</a:t>
            </a:r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pPr>
              <a:buFontTx/>
              <a:buNone/>
            </a:pPr>
            <a:endParaRPr lang="en-US" sz="2400"/>
          </a:p>
          <a:p>
            <a:endParaRPr lang="en-US" sz="2400"/>
          </a:p>
        </p:txBody>
      </p:sp>
      <p:sp>
        <p:nvSpPr>
          <p:cNvPr id="4" name="TextBox 3"/>
          <p:cNvSpPr txBox="1"/>
          <p:nvPr/>
        </p:nvSpPr>
        <p:spPr>
          <a:xfrm>
            <a:off x="3505200" y="60198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D. Moncton, MIT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5992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8" y="29238"/>
            <a:ext cx="7180375" cy="782794"/>
          </a:xfrm>
        </p:spPr>
        <p:txBody>
          <a:bodyPr/>
          <a:lstStyle/>
          <a:p>
            <a:pPr eaLnBrk="0" hangingPunct="0"/>
            <a:r>
              <a:rPr lang="en-US" dirty="0" smtClean="0"/>
              <a:t>How does compact x-ray light source (CXLS) fit in EMSL/PNNL?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4509" y="903655"/>
            <a:ext cx="6084276" cy="4491387"/>
          </a:xfrm>
        </p:spPr>
        <p:txBody>
          <a:bodyPr/>
          <a:lstStyle/>
          <a:p>
            <a:r>
              <a:rPr lang="en-US" sz="2800" dirty="0" smtClean="0"/>
              <a:t>Multi-modality characterization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>
                <a:solidFill>
                  <a:srgbClr val="0000CC"/>
                </a:solidFill>
              </a:rPr>
              <a:t>- Incorporation of EMSL’s capabilities  	with X-ray capabilities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CC"/>
                </a:solidFill>
              </a:rPr>
              <a:t>	</a:t>
            </a:r>
            <a:r>
              <a:rPr lang="en-US" sz="2000" dirty="0" smtClean="0">
                <a:solidFill>
                  <a:srgbClr val="0000CC"/>
                </a:solidFill>
              </a:rPr>
              <a:t>- i.e., incorporating MS or dynamic 	  	TEM capability with x-rays</a:t>
            </a:r>
          </a:p>
          <a:p>
            <a:r>
              <a:rPr lang="en-US" sz="2800" dirty="0" smtClean="0"/>
              <a:t>Controlled radiation damage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>
                <a:solidFill>
                  <a:srgbClr val="0000CC"/>
                </a:solidFill>
              </a:rPr>
              <a:t>- Less intensity in comparison to 4th 	generation light sources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CC"/>
                </a:solidFill>
              </a:rPr>
              <a:t>	- Damage in biological materials can 	be controlled</a:t>
            </a:r>
          </a:p>
          <a:p>
            <a:r>
              <a:rPr lang="en-US" sz="2800" dirty="0" smtClean="0"/>
              <a:t>Time resolved measurements</a:t>
            </a:r>
          </a:p>
          <a:p>
            <a:pPr marL="0" indent="0">
              <a:buNone/>
            </a:pPr>
            <a:r>
              <a:rPr lang="en-US" sz="2000" dirty="0" smtClean="0"/>
              <a:t>	</a:t>
            </a:r>
            <a:r>
              <a:rPr lang="en-US" sz="2000" dirty="0" smtClean="0">
                <a:solidFill>
                  <a:srgbClr val="0000CC"/>
                </a:solidFill>
              </a:rPr>
              <a:t>- Time structure </a:t>
            </a:r>
            <a:r>
              <a:rPr lang="en-US" sz="2000" dirty="0">
                <a:solidFill>
                  <a:srgbClr val="0000CC"/>
                </a:solidFill>
              </a:rPr>
              <a:t>of the pulse width will be </a:t>
            </a:r>
            <a:r>
              <a:rPr lang="en-US" sz="2000" dirty="0" smtClean="0">
                <a:solidFill>
                  <a:srgbClr val="0000CC"/>
                </a:solidFill>
              </a:rPr>
              <a:t>	in </a:t>
            </a:r>
            <a:r>
              <a:rPr lang="en-US" sz="2000" dirty="0">
                <a:solidFill>
                  <a:srgbClr val="0000CC"/>
                </a:solidFill>
              </a:rPr>
              <a:t>the order of 10-300 </a:t>
            </a:r>
            <a:r>
              <a:rPr lang="en-US" sz="2000" dirty="0" smtClean="0">
                <a:solidFill>
                  <a:srgbClr val="0000CC"/>
                </a:solidFill>
              </a:rPr>
              <a:t>fs</a:t>
            </a:r>
            <a:endParaRPr lang="en-US" sz="2000" dirty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CC"/>
                </a:solidFill>
              </a:rPr>
              <a:t>	</a:t>
            </a:r>
            <a:r>
              <a:rPr lang="en-US" sz="2000" dirty="0" smtClean="0">
                <a:solidFill>
                  <a:srgbClr val="0000CC"/>
                </a:solidFill>
              </a:rPr>
              <a:t>- Time </a:t>
            </a:r>
            <a:r>
              <a:rPr lang="en-US" sz="2000" dirty="0">
                <a:solidFill>
                  <a:srgbClr val="0000CC"/>
                </a:solidFill>
              </a:rPr>
              <a:t>scales are consistent with many </a:t>
            </a:r>
            <a:r>
              <a:rPr lang="en-US" sz="2000" dirty="0" smtClean="0">
                <a:solidFill>
                  <a:srgbClr val="0000CC"/>
                </a:solidFill>
              </a:rPr>
              <a:t>	processes</a:t>
            </a:r>
          </a:p>
          <a:p>
            <a:r>
              <a:rPr lang="en-US" sz="2800" dirty="0" smtClean="0"/>
              <a:t>Special Needs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>
                <a:solidFill>
                  <a:srgbClr val="0000CC"/>
                </a:solidFill>
              </a:rPr>
              <a:t>- High level bio safety, classified work, </a:t>
            </a:r>
            <a:r>
              <a:rPr lang="en-US" sz="1600" dirty="0" smtClean="0">
                <a:solidFill>
                  <a:srgbClr val="0000CC"/>
                </a:solidFill>
              </a:rPr>
              <a:t>etc</a:t>
            </a:r>
            <a:r>
              <a:rPr lang="en-US" sz="2000" dirty="0" smtClean="0">
                <a:solidFill>
                  <a:srgbClr val="0000CC"/>
                </a:solidFill>
              </a:rPr>
              <a:t>.</a:t>
            </a:r>
            <a:endParaRPr lang="en-US" sz="2000" dirty="0">
              <a:solidFill>
                <a:srgbClr val="0000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91507" y="3913151"/>
            <a:ext cx="2018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Century Gothic" pitchFamily="34" charset="0"/>
              </a:rPr>
              <a:t>Yeast organelle structure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entury Gothic" pitchFamily="34" charset="0"/>
              </a:rPr>
              <a:t>C. Larabell, UCSF/LBNL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entury Gothic" pitchFamily="34" charset="0"/>
              </a:rPr>
              <a:t>With permission.</a:t>
            </a:r>
            <a:endParaRPr lang="en-US" sz="1200" dirty="0">
              <a:solidFill>
                <a:srgbClr val="000000"/>
              </a:solidFill>
              <a:latin typeface="Century Gothic" pitchFamily="34" charset="0"/>
            </a:endParaRPr>
          </a:p>
        </p:txBody>
      </p:sp>
      <p:pic>
        <p:nvPicPr>
          <p:cNvPr id="13" name="f9b40216-d792-424a-aa02-0a7e15c0c904" descr="D33E345E-9948-48B2-BA09-CCACEEB18753@hsd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4702" y="1104158"/>
            <a:ext cx="1529616" cy="27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6e7cf3a5-2076-432b-a3ad-202b56d785af" descr="5B61EFF6-49FC-46CF-B7E5-941076F80894@hsd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00670" y="1104157"/>
            <a:ext cx="1285006" cy="214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bb8b6c0c-7c38-4fb3-9625-4f8e1b3a2d83" descr="A67EF6CA-1957-49DA-AC0B-6BBB661FB0F5@hsd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47542" y="4559482"/>
            <a:ext cx="991262" cy="1285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86200" y="58674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T. </a:t>
            </a:r>
            <a:r>
              <a:rPr lang="en-US" dirty="0" err="1" smtClean="0"/>
              <a:t>Suntharampillai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281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1" y="238865"/>
            <a:ext cx="8382000" cy="5966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19200" y="5943600"/>
            <a:ext cx="2438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F. Albert, LLNL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3618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1" y="264089"/>
            <a:ext cx="8305800" cy="594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19200" y="6183868"/>
            <a:ext cx="2438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F. Albert, LLNL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2241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1" y="128545"/>
            <a:ext cx="8534400" cy="6500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0" y="63246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C. Schroeder, LBNL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1032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4"/>
          <p:cNvSpPr/>
          <p:nvPr/>
        </p:nvSpPr>
        <p:spPr>
          <a:xfrm>
            <a:off x="7601077" y="1727947"/>
            <a:ext cx="812800" cy="83289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pic>
        <p:nvPicPr>
          <p:cNvPr id="3" name="Bild 5" descr="aufbau.jpg"/>
          <p:cNvPicPr>
            <a:picLocks noChangeAspect="1"/>
          </p:cNvPicPr>
          <p:nvPr/>
        </p:nvPicPr>
        <p:blipFill>
          <a:blip r:embed="rId2"/>
          <a:srcRect t="15406" r="36842" b="10518"/>
          <a:stretch>
            <a:fillRect/>
          </a:stretch>
        </p:blipFill>
        <p:spPr>
          <a:xfrm>
            <a:off x="751541" y="1889711"/>
            <a:ext cx="5233629" cy="1889922"/>
          </a:xfrm>
          <a:prstGeom prst="rect">
            <a:avLst/>
          </a:prstGeom>
          <a:effectLst/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4" name="Rechteck 6"/>
          <p:cNvSpPr/>
          <p:nvPr/>
        </p:nvSpPr>
        <p:spPr>
          <a:xfrm>
            <a:off x="3968788" y="2001489"/>
            <a:ext cx="1135272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/>
              <a:t>Undulator</a:t>
            </a:r>
            <a:endParaRPr lang="de-DE" dirty="0"/>
          </a:p>
        </p:txBody>
      </p:sp>
      <p:sp>
        <p:nvSpPr>
          <p:cNvPr id="5" name="Rechteck 7"/>
          <p:cNvSpPr/>
          <p:nvPr/>
        </p:nvSpPr>
        <p:spPr>
          <a:xfrm>
            <a:off x="2338948" y="1829819"/>
            <a:ext cx="1764763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PM </a:t>
            </a:r>
            <a:r>
              <a:rPr lang="de-DE" dirty="0" err="1" smtClean="0"/>
              <a:t>Quadrupoles</a:t>
            </a:r>
            <a:endParaRPr lang="de-DE" dirty="0"/>
          </a:p>
        </p:txBody>
      </p:sp>
      <p:sp>
        <p:nvSpPr>
          <p:cNvPr id="6" name="Rechteck 8"/>
          <p:cNvSpPr/>
          <p:nvPr/>
        </p:nvSpPr>
        <p:spPr>
          <a:xfrm>
            <a:off x="1375055" y="2468511"/>
            <a:ext cx="1484902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Plasma Target</a:t>
            </a:r>
          </a:p>
        </p:txBody>
      </p:sp>
      <p:sp>
        <p:nvSpPr>
          <p:cNvPr id="7" name="Rechteck 9"/>
          <p:cNvSpPr/>
          <p:nvPr/>
        </p:nvSpPr>
        <p:spPr>
          <a:xfrm>
            <a:off x="751541" y="2653177"/>
            <a:ext cx="677890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Laser</a:t>
            </a:r>
          </a:p>
        </p:txBody>
      </p:sp>
      <p:cxnSp>
        <p:nvCxnSpPr>
          <p:cNvPr id="8" name="Gerade Verbindung mit Pfeil 10"/>
          <p:cNvCxnSpPr/>
          <p:nvPr/>
        </p:nvCxnSpPr>
        <p:spPr>
          <a:xfrm flipH="1">
            <a:off x="2951289" y="2199151"/>
            <a:ext cx="331788" cy="45402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11"/>
          <p:cNvCxnSpPr/>
          <p:nvPr/>
        </p:nvCxnSpPr>
        <p:spPr>
          <a:xfrm>
            <a:off x="3435477" y="2199151"/>
            <a:ext cx="135467" cy="36169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hteck 12"/>
          <p:cNvSpPr/>
          <p:nvPr/>
        </p:nvSpPr>
        <p:spPr>
          <a:xfrm>
            <a:off x="4497348" y="1520378"/>
            <a:ext cx="229585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/>
              <a:t>Electron</a:t>
            </a:r>
            <a:r>
              <a:rPr lang="de-DE" dirty="0"/>
              <a:t> </a:t>
            </a:r>
            <a:r>
              <a:rPr lang="de-DE" dirty="0" err="1"/>
              <a:t>Spectrometer</a:t>
            </a:r>
            <a:endParaRPr lang="de-DE" dirty="0"/>
          </a:p>
        </p:txBody>
      </p:sp>
      <p:sp>
        <p:nvSpPr>
          <p:cNvPr id="11" name="Rechteck 13"/>
          <p:cNvSpPr/>
          <p:nvPr/>
        </p:nvSpPr>
        <p:spPr>
          <a:xfrm>
            <a:off x="6658414" y="1914513"/>
            <a:ext cx="790263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X-Rays</a:t>
            </a:r>
          </a:p>
        </p:txBody>
      </p:sp>
      <p:sp>
        <p:nvSpPr>
          <p:cNvPr id="12" name="Rechteck 14"/>
          <p:cNvSpPr/>
          <p:nvPr/>
        </p:nvSpPr>
        <p:spPr>
          <a:xfrm>
            <a:off x="7889031" y="2127421"/>
            <a:ext cx="327283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b="1" dirty="0"/>
              <a:t>?</a:t>
            </a:r>
          </a:p>
        </p:txBody>
      </p:sp>
      <p:sp>
        <p:nvSpPr>
          <p:cNvPr id="13" name="Rechteck 15"/>
          <p:cNvSpPr/>
          <p:nvPr/>
        </p:nvSpPr>
        <p:spPr>
          <a:xfrm>
            <a:off x="7601077" y="1791599"/>
            <a:ext cx="764677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Target</a:t>
            </a:r>
          </a:p>
        </p:txBody>
      </p:sp>
      <p:cxnSp>
        <p:nvCxnSpPr>
          <p:cNvPr id="14" name="Gerade Verbindung 16"/>
          <p:cNvCxnSpPr/>
          <p:nvPr/>
        </p:nvCxnSpPr>
        <p:spPr>
          <a:xfrm flipV="1">
            <a:off x="5081917" y="2199151"/>
            <a:ext cx="2366760" cy="38993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Rechteck 17"/>
          <p:cNvSpPr/>
          <p:nvPr/>
        </p:nvSpPr>
        <p:spPr>
          <a:xfrm>
            <a:off x="454527" y="5098492"/>
            <a:ext cx="2405430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de-DE" b="1" dirty="0"/>
              <a:t>Compact Source</a:t>
            </a:r>
          </a:p>
          <a:p>
            <a:r>
              <a:rPr lang="de-DE" dirty="0"/>
              <a:t>University lab </a:t>
            </a:r>
            <a:r>
              <a:rPr lang="de-DE" dirty="0" err="1"/>
              <a:t>scale</a:t>
            </a:r>
            <a:r>
              <a:rPr lang="de-DE" dirty="0"/>
              <a:t> X-Ray </a:t>
            </a:r>
            <a:r>
              <a:rPr lang="de-DE" dirty="0" err="1"/>
              <a:t>source</a:t>
            </a:r>
            <a:r>
              <a:rPr lang="de-DE" dirty="0"/>
              <a:t> </a:t>
            </a:r>
            <a:r>
              <a:rPr lang="de-DE" dirty="0" err="1"/>
              <a:t>at</a:t>
            </a:r>
            <a:r>
              <a:rPr lang="de-DE" dirty="0"/>
              <a:t> </a:t>
            </a:r>
            <a:r>
              <a:rPr lang="de-DE" dirty="0" err="1"/>
              <a:t>home</a:t>
            </a:r>
            <a:r>
              <a:rPr lang="de-DE" dirty="0"/>
              <a:t>.</a:t>
            </a:r>
          </a:p>
        </p:txBody>
      </p:sp>
      <p:sp>
        <p:nvSpPr>
          <p:cNvPr id="16" name="Rechteck 18"/>
          <p:cNvSpPr/>
          <p:nvPr/>
        </p:nvSpPr>
        <p:spPr>
          <a:xfrm>
            <a:off x="3369285" y="5098492"/>
            <a:ext cx="2405430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de-DE" b="1" dirty="0" err="1"/>
              <a:t>Few-Fs</a:t>
            </a:r>
            <a:r>
              <a:rPr lang="de-DE" b="1" dirty="0"/>
              <a:t> X-Ray Pulses</a:t>
            </a:r>
          </a:p>
          <a:p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few-fs</a:t>
            </a:r>
            <a:r>
              <a:rPr lang="de-DE" dirty="0"/>
              <a:t> laser-plasma </a:t>
            </a:r>
            <a:r>
              <a:rPr lang="de-DE" dirty="0" err="1"/>
              <a:t>driven</a:t>
            </a:r>
            <a:r>
              <a:rPr lang="de-DE" dirty="0"/>
              <a:t> </a:t>
            </a:r>
            <a:r>
              <a:rPr lang="de-DE" dirty="0" err="1"/>
              <a:t>electron</a:t>
            </a:r>
            <a:r>
              <a:rPr lang="de-DE" dirty="0"/>
              <a:t> </a:t>
            </a:r>
            <a:r>
              <a:rPr lang="de-DE" dirty="0" err="1"/>
              <a:t>bunches</a:t>
            </a:r>
            <a:endParaRPr lang="de-DE" dirty="0"/>
          </a:p>
        </p:txBody>
      </p:sp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0" y="158924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sz="2800" b="1" dirty="0" smtClean="0">
                <a:latin typeface="Calibri"/>
                <a:cs typeface="Calibri"/>
              </a:rPr>
              <a:t>A Laser-Plasma </a:t>
            </a:r>
            <a:r>
              <a:rPr lang="de-DE" sz="2800" b="1" dirty="0" err="1" smtClean="0">
                <a:latin typeface="Calibri"/>
                <a:cs typeface="Calibri"/>
              </a:rPr>
              <a:t>Driven</a:t>
            </a:r>
            <a:r>
              <a:rPr lang="de-DE" sz="2800" b="1" dirty="0" smtClean="0">
                <a:latin typeface="Calibri"/>
                <a:cs typeface="Calibri"/>
              </a:rPr>
              <a:t> </a:t>
            </a:r>
            <a:r>
              <a:rPr lang="de-DE" sz="2800" b="1" dirty="0" err="1" smtClean="0">
                <a:cs typeface="Calibri"/>
              </a:rPr>
              <a:t>Undulator</a:t>
            </a:r>
            <a:endParaRPr lang="de-DE" sz="1800" b="1" baseline="30000" dirty="0">
              <a:latin typeface="Calibri"/>
              <a:cs typeface="Calibri"/>
            </a:endParaRPr>
          </a:p>
        </p:txBody>
      </p:sp>
      <p:sp>
        <p:nvSpPr>
          <p:cNvPr id="18" name="Rechteck 20"/>
          <p:cNvSpPr/>
          <p:nvPr/>
        </p:nvSpPr>
        <p:spPr>
          <a:xfrm>
            <a:off x="6312870" y="5098492"/>
            <a:ext cx="2602529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 err="1"/>
              <a:t>Perfect</a:t>
            </a:r>
            <a:r>
              <a:rPr lang="de-DE" b="1" dirty="0"/>
              <a:t> </a:t>
            </a:r>
            <a:r>
              <a:rPr lang="de-DE" b="1" dirty="0" err="1"/>
              <a:t>Synchronization</a:t>
            </a:r>
            <a:endParaRPr lang="de-DE" b="1" dirty="0"/>
          </a:p>
          <a:p>
            <a:r>
              <a:rPr lang="de-DE" dirty="0"/>
              <a:t>Driver </a:t>
            </a:r>
            <a:r>
              <a:rPr lang="de-DE" dirty="0" err="1"/>
              <a:t>laser</a:t>
            </a:r>
            <a:r>
              <a:rPr lang="de-DE" dirty="0"/>
              <a:t> </a:t>
            </a:r>
            <a:r>
              <a:rPr lang="de-DE" dirty="0" err="1"/>
              <a:t>serves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ideal pump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fs</a:t>
            </a:r>
            <a:r>
              <a:rPr lang="de-DE" dirty="0"/>
              <a:t> </a:t>
            </a:r>
            <a:r>
              <a:rPr lang="de-DE" dirty="0" err="1"/>
              <a:t>timing</a:t>
            </a:r>
            <a:r>
              <a:rPr lang="de-DE" dirty="0"/>
              <a:t> </a:t>
            </a:r>
            <a:r>
              <a:rPr lang="de-DE" dirty="0" err="1"/>
              <a:t>accuracy</a:t>
            </a:r>
            <a:r>
              <a:rPr lang="de-DE" dirty="0"/>
              <a:t>.</a:t>
            </a:r>
          </a:p>
        </p:txBody>
      </p:sp>
      <p:sp>
        <p:nvSpPr>
          <p:cNvPr id="19" name="Freihandform 24"/>
          <p:cNvSpPr/>
          <p:nvPr/>
        </p:nvSpPr>
        <p:spPr>
          <a:xfrm flipH="1">
            <a:off x="1098850" y="2099179"/>
            <a:ext cx="7021222" cy="2136341"/>
          </a:xfrm>
          <a:custGeom>
            <a:avLst/>
            <a:gdLst>
              <a:gd name="connsiteX0" fmla="*/ 7021222 w 7021222"/>
              <a:gd name="connsiteY0" fmla="*/ 1212858 h 2011918"/>
              <a:gd name="connsiteX1" fmla="*/ 3453528 w 7021222"/>
              <a:gd name="connsiteY1" fmla="*/ 2011918 h 2011918"/>
              <a:gd name="connsiteX2" fmla="*/ 0 w 7021222"/>
              <a:gd name="connsiteY2" fmla="*/ 0 h 2011918"/>
              <a:gd name="connsiteX0" fmla="*/ 7021222 w 7021222"/>
              <a:gd name="connsiteY0" fmla="*/ 1212858 h 2011918"/>
              <a:gd name="connsiteX1" fmla="*/ 6781931 w 7021222"/>
              <a:gd name="connsiteY1" fmla="*/ 2011918 h 2011918"/>
              <a:gd name="connsiteX2" fmla="*/ 0 w 7021222"/>
              <a:gd name="connsiteY2" fmla="*/ 0 h 2011918"/>
              <a:gd name="connsiteX0" fmla="*/ 7021222 w 7021222"/>
              <a:gd name="connsiteY0" fmla="*/ 1212858 h 2011918"/>
              <a:gd name="connsiteX1" fmla="*/ 6221256 w 7021222"/>
              <a:gd name="connsiteY1" fmla="*/ 1431450 h 2011918"/>
              <a:gd name="connsiteX2" fmla="*/ 6781931 w 7021222"/>
              <a:gd name="connsiteY2" fmla="*/ 2011918 h 2011918"/>
              <a:gd name="connsiteX3" fmla="*/ 0 w 7021222"/>
              <a:gd name="connsiteY3" fmla="*/ 0 h 2011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21222" h="2011918">
                <a:moveTo>
                  <a:pt x="7021222" y="1212858"/>
                </a:moveTo>
                <a:lnTo>
                  <a:pt x="6221256" y="1431450"/>
                </a:lnTo>
                <a:lnTo>
                  <a:pt x="6781931" y="2011918"/>
                </a:lnTo>
                <a:lnTo>
                  <a:pt x="0" y="0"/>
                </a:lnTo>
              </a:path>
            </a:pathLst>
          </a:custGeom>
          <a:ln w="50800">
            <a:solidFill>
              <a:srgbClr val="FF000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cxnSp>
        <p:nvCxnSpPr>
          <p:cNvPr id="20" name="Gerade Verbindung 25"/>
          <p:cNvCxnSpPr/>
          <p:nvPr/>
        </p:nvCxnSpPr>
        <p:spPr>
          <a:xfrm rot="16200000" flipH="1">
            <a:off x="1734271" y="3594173"/>
            <a:ext cx="369332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6"/>
          <p:cNvCxnSpPr/>
          <p:nvPr/>
        </p:nvCxnSpPr>
        <p:spPr>
          <a:xfrm rot="16200000" flipH="1">
            <a:off x="1163829" y="4233399"/>
            <a:ext cx="369332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hteck 27"/>
          <p:cNvSpPr/>
          <p:nvPr/>
        </p:nvSpPr>
        <p:spPr>
          <a:xfrm>
            <a:off x="2859957" y="3866188"/>
            <a:ext cx="1110363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 err="1" smtClean="0"/>
              <a:t>delay</a:t>
            </a:r>
            <a:r>
              <a:rPr lang="de-DE" b="1" dirty="0" smtClean="0"/>
              <a:t> </a:t>
            </a:r>
            <a:r>
              <a:rPr lang="de-DE" b="1" dirty="0" err="1" smtClean="0"/>
              <a:t>line</a:t>
            </a:r>
            <a:endParaRPr lang="de-DE" b="1" dirty="0"/>
          </a:p>
        </p:txBody>
      </p:sp>
      <p:sp>
        <p:nvSpPr>
          <p:cNvPr id="23" name="Rechteck 1"/>
          <p:cNvSpPr/>
          <p:nvPr/>
        </p:nvSpPr>
        <p:spPr>
          <a:xfrm>
            <a:off x="5383122" y="6329744"/>
            <a:ext cx="376087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 smtClean="0"/>
              <a:t>Andreas R. Maier (LMU/MPQ </a:t>
            </a:r>
            <a:r>
              <a:rPr lang="de-DE" dirty="0" err="1" smtClean="0"/>
              <a:t>Munich</a:t>
            </a:r>
            <a:r>
              <a:rPr lang="de-DE" dirty="0" smtClean="0"/>
              <a:t>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69873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98813"/>
            <a:ext cx="8458200" cy="645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29200" y="57150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M.-E. </a:t>
            </a:r>
            <a:r>
              <a:rPr lang="en-US" dirty="0" err="1" smtClean="0"/>
              <a:t>Couprie</a:t>
            </a:r>
            <a:r>
              <a:rPr lang="en-US" dirty="0" smtClean="0"/>
              <a:t>, SOLEIL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3774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JLab_CLS_R&amp;D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EMSL Template 97-03">
  <a:themeElements>
    <a:clrScheme name="PNNL_Presentation_Template 11">
      <a:dk1>
        <a:srgbClr val="000000"/>
      </a:dk1>
      <a:lt1>
        <a:srgbClr val="FFFFFF"/>
      </a:lt1>
      <a:dk2>
        <a:srgbClr val="CB7023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4D4D4D"/>
      </a:hlink>
      <a:folHlink>
        <a:srgbClr val="EAEAEA"/>
      </a:folHlink>
    </a:clrScheme>
    <a:fontScheme name="PNNL_Presentation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NNL_Presentation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NNL_Presentation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8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000099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AAAACA"/>
        </a:accent5>
        <a:accent6>
          <a:srgbClr val="E7B900"/>
        </a:accent6>
        <a:hlink>
          <a:srgbClr val="CC33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9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000099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AAAACA"/>
        </a:accent5>
        <a:accent6>
          <a:srgbClr val="E7B900"/>
        </a:accent6>
        <a:hlink>
          <a:srgbClr val="006600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10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336699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ADB8CA"/>
        </a:accent5>
        <a:accent6>
          <a:srgbClr val="E7B900"/>
        </a:accent6>
        <a:hlink>
          <a:srgbClr val="008080"/>
        </a:hlink>
        <a:folHlink>
          <a:srgbClr val="99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11">
        <a:dk1>
          <a:srgbClr val="000000"/>
        </a:dk1>
        <a:lt1>
          <a:srgbClr val="FFFFFF"/>
        </a:lt1>
        <a:dk2>
          <a:srgbClr val="CB7023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5559</TotalTime>
  <Words>882</Words>
  <Application>Microsoft Macintosh PowerPoint</Application>
  <PresentationFormat>On-screen Show (4:3)</PresentationFormat>
  <Paragraphs>126</Paragraphs>
  <Slides>19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6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Office Theme</vt:lpstr>
      <vt:lpstr>Office-Design</vt:lpstr>
      <vt:lpstr>JLab_CLS_R&amp;D</vt:lpstr>
      <vt:lpstr>1_Custom Design</vt:lpstr>
      <vt:lpstr>1_EMSL Template 97-03</vt:lpstr>
      <vt:lpstr>Custom Design</vt:lpstr>
      <vt:lpstr>Slide 1</vt:lpstr>
      <vt:lpstr>Slide 2</vt:lpstr>
      <vt:lpstr>Scientific Impact of X-ray Sources</vt:lpstr>
      <vt:lpstr>How does compact x-ray light source (CXLS) fit in EMSL/PNNL?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Developing a Low Cost Cryomodule Design </vt:lpstr>
      <vt:lpstr>Slide 16</vt:lpstr>
      <vt:lpstr>Slide 17</vt:lpstr>
      <vt:lpstr>Slide 18</vt:lpstr>
      <vt:lpstr>Slide 19</vt:lpstr>
    </vt:vector>
  </TitlesOfParts>
  <Company>MIT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wsgraves</dc:creator>
  <cp:lastModifiedBy>Todd Satogata</cp:lastModifiedBy>
  <cp:revision>164</cp:revision>
  <dcterms:created xsi:type="dcterms:W3CDTF">2012-03-19T01:04:32Z</dcterms:created>
  <dcterms:modified xsi:type="dcterms:W3CDTF">2012-03-19T01:04:52Z</dcterms:modified>
</cp:coreProperties>
</file>